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59" r:id="rId6"/>
    <p:sldId id="272" r:id="rId7"/>
    <p:sldId id="280" r:id="rId8"/>
    <p:sldId id="278" r:id="rId9"/>
    <p:sldId id="273" r:id="rId10"/>
    <p:sldId id="275" r:id="rId11"/>
    <p:sldId id="276" r:id="rId12"/>
    <p:sldId id="279" r:id="rId13"/>
    <p:sldId id="257" r:id="rId14"/>
    <p:sldId id="277" r:id="rId15"/>
    <p:sldId id="258" r:id="rId16"/>
    <p:sldId id="262" r:id="rId17"/>
    <p:sldId id="266"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672" userDrawn="1">
          <p15:clr>
            <a:srgbClr val="A4A3A4"/>
          </p15:clr>
        </p15:guide>
        <p15:guide id="3" userDrawn="1">
          <p15:clr>
            <a:srgbClr val="A4A3A4"/>
          </p15:clr>
        </p15:guide>
        <p15:guide id="4" pos="4896" userDrawn="1">
          <p15:clr>
            <a:srgbClr val="A4A3A4"/>
          </p15:clr>
        </p15:guide>
        <p15:guide id="5" orient="horz" pos="2260" userDrawn="1">
          <p15:clr>
            <a:srgbClr val="A4A3A4"/>
          </p15:clr>
        </p15:guide>
        <p15:guide id="6" orient="horz" pos="3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699" autoAdjust="0"/>
  </p:normalViewPr>
  <p:slideViewPr>
    <p:cSldViewPr snapToGrid="0">
      <p:cViewPr varScale="1">
        <p:scale>
          <a:sx n="100" d="100"/>
          <a:sy n="100" d="100"/>
        </p:scale>
        <p:origin x="1248" y="62"/>
      </p:cViewPr>
      <p:guideLst>
        <p:guide orient="horz" pos="864"/>
        <p:guide pos="672"/>
        <p:guide/>
        <p:guide pos="4896"/>
        <p:guide orient="horz" pos="2260"/>
        <p:guide orient="horz" pos="39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3403" y="48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06FCF2-8F46-4A3F-9F1B-EDDE93A97784}" type="doc">
      <dgm:prSet loTypeId="urn:microsoft.com/office/officeart/2005/8/layout/bProcess2" loCatId="process" qsTypeId="urn:microsoft.com/office/officeart/2005/8/quickstyle/simple1" qsCatId="simple" csTypeId="urn:microsoft.com/office/officeart/2005/8/colors/accent0_3" csCatId="mainScheme" phldr="1"/>
      <dgm:spPr/>
      <dgm:t>
        <a:bodyPr/>
        <a:lstStyle/>
        <a:p>
          <a:pPr latinLnBrk="1"/>
          <a:endParaRPr lang="ko-KR" altLang="en-US"/>
        </a:p>
      </dgm:t>
    </dgm:pt>
    <dgm:pt modelId="{0D384B65-2007-4F12-BCE5-18392E927780}">
      <dgm:prSet phldrT="[Tex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34290" tIns="34290" rIns="34290" bIns="34290" numCol="1" spcCol="1270" anchor="ctr" anchorCtr="0"/>
        <a:lstStyle/>
        <a:p>
          <a:pPr marL="0" lvl="0" indent="0" algn="ctr" defTabSz="1200150" latinLnBrk="1">
            <a:lnSpc>
              <a:spcPct val="90000"/>
            </a:lnSpc>
            <a:spcBef>
              <a:spcPct val="0"/>
            </a:spcBef>
            <a:spcAft>
              <a:spcPct val="35000"/>
            </a:spcAft>
            <a:buNone/>
          </a:pPr>
          <a:r>
            <a:rPr lang="en-US" altLang="ko-KR" sz="2000" kern="1200" dirty="0">
              <a:solidFill>
                <a:prstClr val="white"/>
              </a:solidFill>
              <a:latin typeface="Tenorite"/>
              <a:ea typeface="+mn-ea"/>
              <a:cs typeface="+mn-cs"/>
            </a:rPr>
            <a:t>Accelerometer data</a:t>
          </a:r>
        </a:p>
      </dgm:t>
    </dgm:pt>
    <dgm:pt modelId="{A1A82B63-B1B5-4052-A505-78C28896FE29}" type="parTrans" cxnId="{1EF0AB17-B232-49F8-A1C5-2987C9FFEFF6}">
      <dgm:prSet/>
      <dgm:spPr/>
      <dgm:t>
        <a:bodyPr/>
        <a:lstStyle/>
        <a:p>
          <a:pPr latinLnBrk="1"/>
          <a:endParaRPr lang="ko-KR" altLang="en-US"/>
        </a:p>
      </dgm:t>
    </dgm:pt>
    <dgm:pt modelId="{E1F528E5-3C94-457D-8E1E-0E05A312ECE0}" type="sibTrans" cxnId="{1EF0AB17-B232-49F8-A1C5-2987C9FFEFF6}">
      <dgm:prSet/>
      <dgm:spPr/>
      <dgm:t>
        <a:bodyPr/>
        <a:lstStyle/>
        <a:p>
          <a:pPr latinLnBrk="1"/>
          <a:endParaRPr lang="ko-KR" altLang="en-US"/>
        </a:p>
      </dgm:t>
    </dgm:pt>
    <dgm:pt modelId="{8B045AF0-2004-4A39-A8F8-F4E1C4B89D73}">
      <dgm:prSet phldrT="[Text]"/>
      <dgm:spPr/>
      <dgm:t>
        <a:bodyPr/>
        <a:lstStyle/>
        <a:p>
          <a:pPr latinLnBrk="1"/>
          <a:r>
            <a:rPr lang="en-US" altLang="ko-KR" dirty="0"/>
            <a:t>Vibration analysis</a:t>
          </a:r>
        </a:p>
      </dgm:t>
    </dgm:pt>
    <dgm:pt modelId="{2143C0BE-B12D-4FDB-B0AD-A8D8E3DDBEB1}" type="parTrans" cxnId="{6564D897-FE14-4DF4-B250-EA1EE4EA00D0}">
      <dgm:prSet/>
      <dgm:spPr/>
      <dgm:t>
        <a:bodyPr/>
        <a:lstStyle/>
        <a:p>
          <a:pPr latinLnBrk="1"/>
          <a:endParaRPr lang="ko-KR" altLang="en-US"/>
        </a:p>
      </dgm:t>
    </dgm:pt>
    <dgm:pt modelId="{FFE9D29D-FC52-457D-8179-103D574C4C7F}" type="sibTrans" cxnId="{6564D897-FE14-4DF4-B250-EA1EE4EA00D0}">
      <dgm:prSet/>
      <dgm:spPr/>
      <dgm:t>
        <a:bodyPr/>
        <a:lstStyle/>
        <a:p>
          <a:pPr latinLnBrk="1"/>
          <a:endParaRPr lang="ko-KR" altLang="en-US"/>
        </a:p>
      </dgm:t>
    </dgm:pt>
    <dgm:pt modelId="{5AC39D13-009B-452A-AE7E-1561E8A597C6}">
      <dgm:prSet/>
      <dgm:spPr/>
      <dgm:t>
        <a:bodyPr/>
        <a:lstStyle/>
        <a:p>
          <a:pPr latinLnBrk="1"/>
          <a:r>
            <a:rPr lang="en-US" altLang="ko-KR" b="0" i="0" dirty="0">
              <a:effectLst/>
              <a:latin typeface="Söhne"/>
            </a:rPr>
            <a:t>Integration</a:t>
          </a:r>
        </a:p>
      </dgm:t>
    </dgm:pt>
    <dgm:pt modelId="{437E443A-A9CA-40F5-B88F-12D998913C1F}" type="parTrans" cxnId="{FC893A73-FD3C-41D5-991A-CB40A5C6EBD5}">
      <dgm:prSet/>
      <dgm:spPr/>
      <dgm:t>
        <a:bodyPr/>
        <a:lstStyle/>
        <a:p>
          <a:pPr latinLnBrk="1"/>
          <a:endParaRPr lang="ko-KR" altLang="en-US"/>
        </a:p>
      </dgm:t>
    </dgm:pt>
    <dgm:pt modelId="{C1FDF3AB-59F1-41D8-B185-DD7138DCF20A}" type="sibTrans" cxnId="{FC893A73-FD3C-41D5-991A-CB40A5C6EBD5}">
      <dgm:prSet/>
      <dgm:spPr/>
      <dgm:t>
        <a:bodyPr/>
        <a:lstStyle/>
        <a:p>
          <a:pPr latinLnBrk="1"/>
          <a:endParaRPr lang="ko-KR" altLang="en-US"/>
        </a:p>
      </dgm:t>
    </dgm:pt>
    <dgm:pt modelId="{9CDB4A12-02E7-4E48-B316-0888CC7E5235}">
      <dgm:prSet phldrT="[Tex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34290" tIns="34290" rIns="34290" bIns="34290" numCol="1" spcCol="1270" anchor="ctr" anchorCtr="0"/>
        <a:lstStyle/>
        <a:p>
          <a:pPr latinLnBrk="1">
            <a:buNone/>
          </a:pPr>
          <a:r>
            <a:rPr lang="en-US" altLang="ko-KR" sz="2700" kern="1200" dirty="0">
              <a:solidFill>
                <a:prstClr val="white"/>
              </a:solidFill>
              <a:latin typeface="Tenorite"/>
              <a:ea typeface="+mn-ea"/>
              <a:cs typeface="+mn-cs"/>
            </a:rPr>
            <a:t>Speed</a:t>
          </a:r>
          <a:endParaRPr lang="ko-KR" altLang="en-US" sz="2700" kern="1200" dirty="0">
            <a:solidFill>
              <a:prstClr val="white"/>
            </a:solidFill>
            <a:latin typeface="Tenorite"/>
            <a:ea typeface="+mn-ea"/>
            <a:cs typeface="+mn-cs"/>
          </a:endParaRPr>
        </a:p>
      </dgm:t>
    </dgm:pt>
    <dgm:pt modelId="{DA0CCFFB-0CD5-40F7-880C-CC58BA74A656}" type="parTrans" cxnId="{27D49A1F-9DDD-4354-B413-25F1F64B6A5C}">
      <dgm:prSet/>
      <dgm:spPr/>
      <dgm:t>
        <a:bodyPr/>
        <a:lstStyle/>
        <a:p>
          <a:pPr latinLnBrk="1"/>
          <a:endParaRPr lang="ko-KR" altLang="en-US"/>
        </a:p>
      </dgm:t>
    </dgm:pt>
    <dgm:pt modelId="{6BB05216-7D4F-4B36-82AE-32EB636AAF16}" type="sibTrans" cxnId="{27D49A1F-9DDD-4354-B413-25F1F64B6A5C}">
      <dgm:prSet/>
      <dgm:spPr/>
      <dgm:t>
        <a:bodyPr/>
        <a:lstStyle/>
        <a:p>
          <a:pPr latinLnBrk="1"/>
          <a:endParaRPr lang="ko-KR" altLang="en-US"/>
        </a:p>
      </dgm:t>
    </dgm:pt>
    <dgm:pt modelId="{21AEF188-1422-4B4E-9B8B-09C99B642673}">
      <dgm:prSet phldrT="[Text]"/>
      <dgm:spPr/>
      <dgm:t>
        <a:bodyPr/>
        <a:lstStyle/>
        <a:p>
          <a:pPr latinLnBrk="1"/>
          <a:r>
            <a:rPr lang="en-US" altLang="ko-KR" b="0" i="0" dirty="0">
              <a:effectLst/>
              <a:latin typeface="Söhne"/>
            </a:rPr>
            <a:t>Integration</a:t>
          </a:r>
          <a:endParaRPr lang="ko-KR" altLang="en-US" dirty="0"/>
        </a:p>
      </dgm:t>
    </dgm:pt>
    <dgm:pt modelId="{157AA506-9B04-47E8-973D-6A7CB4AA6A20}" type="parTrans" cxnId="{324023D1-9672-4A8D-8D56-3266785C864B}">
      <dgm:prSet/>
      <dgm:spPr/>
      <dgm:t>
        <a:bodyPr/>
        <a:lstStyle/>
        <a:p>
          <a:pPr latinLnBrk="1"/>
          <a:endParaRPr lang="ko-KR" altLang="en-US"/>
        </a:p>
      </dgm:t>
    </dgm:pt>
    <dgm:pt modelId="{9D6EA969-88CD-448E-A4F3-69B593AE9292}" type="sibTrans" cxnId="{324023D1-9672-4A8D-8D56-3266785C864B}">
      <dgm:prSet/>
      <dgm:spPr/>
      <dgm:t>
        <a:bodyPr/>
        <a:lstStyle/>
        <a:p>
          <a:pPr latinLnBrk="1"/>
          <a:endParaRPr lang="ko-KR" altLang="en-US"/>
        </a:p>
      </dgm:t>
    </dgm:pt>
    <dgm:pt modelId="{E039F0D2-05B3-40DC-9525-810E296F8B55}">
      <dgm:prSet phldrT="[Text]"/>
      <dgm:spPr/>
      <dgm:t>
        <a:bodyPr/>
        <a:lstStyle/>
        <a:p>
          <a:pPr latinLnBrk="1"/>
          <a:r>
            <a:rPr lang="en-US" altLang="ko-KR" dirty="0"/>
            <a:t>Distance</a:t>
          </a:r>
        </a:p>
      </dgm:t>
    </dgm:pt>
    <dgm:pt modelId="{D2BCA11B-3867-4097-857B-5E63702C1B55}" type="parTrans" cxnId="{DEFE29CF-4309-484F-977E-C1714B466408}">
      <dgm:prSet/>
      <dgm:spPr/>
      <dgm:t>
        <a:bodyPr/>
        <a:lstStyle/>
        <a:p>
          <a:pPr latinLnBrk="1"/>
          <a:endParaRPr lang="ko-KR" altLang="en-US"/>
        </a:p>
      </dgm:t>
    </dgm:pt>
    <dgm:pt modelId="{D48122F2-5671-4E53-A23E-5E4A41BD19A7}" type="sibTrans" cxnId="{DEFE29CF-4309-484F-977E-C1714B466408}">
      <dgm:prSet/>
      <dgm:spPr/>
      <dgm:t>
        <a:bodyPr/>
        <a:lstStyle/>
        <a:p>
          <a:pPr latinLnBrk="1"/>
          <a:endParaRPr lang="ko-KR" altLang="en-US"/>
        </a:p>
      </dgm:t>
    </dgm:pt>
    <dgm:pt modelId="{52AACDDA-17FA-4031-AA63-12C5BC4C0AB6}" type="pres">
      <dgm:prSet presAssocID="{5906FCF2-8F46-4A3F-9F1B-EDDE93A97784}" presName="diagram" presStyleCnt="0">
        <dgm:presLayoutVars>
          <dgm:dir/>
          <dgm:resizeHandles/>
        </dgm:presLayoutVars>
      </dgm:prSet>
      <dgm:spPr/>
    </dgm:pt>
    <dgm:pt modelId="{E188F8CE-5D7C-45B3-BFC5-50E0C13B1510}" type="pres">
      <dgm:prSet presAssocID="{8B045AF0-2004-4A39-A8F8-F4E1C4B89D73}" presName="firstNode" presStyleLbl="node1" presStyleIdx="0" presStyleCnt="6">
        <dgm:presLayoutVars>
          <dgm:bulletEnabled val="1"/>
        </dgm:presLayoutVars>
      </dgm:prSet>
      <dgm:spPr/>
    </dgm:pt>
    <dgm:pt modelId="{F4152C21-FCC0-4083-B7A2-3DB24C4ABF45}" type="pres">
      <dgm:prSet presAssocID="{FFE9D29D-FC52-457D-8179-103D574C4C7F}" presName="sibTrans" presStyleLbl="sibTrans2D1" presStyleIdx="0" presStyleCnt="5" custAng="10800000"/>
      <dgm:spPr/>
    </dgm:pt>
    <dgm:pt modelId="{DED4EF58-227F-4C07-B032-CA07F1BD013D}" type="pres">
      <dgm:prSet presAssocID="{0D384B65-2007-4F12-BCE5-18392E927780}" presName="middleNode" presStyleCnt="0"/>
      <dgm:spPr/>
    </dgm:pt>
    <dgm:pt modelId="{AE76C512-A804-4396-8A76-811F86188CB3}" type="pres">
      <dgm:prSet presAssocID="{0D384B65-2007-4F12-BCE5-18392E927780}" presName="padding" presStyleLbl="node1" presStyleIdx="0" presStyleCnt="6"/>
      <dgm:spPr/>
    </dgm:pt>
    <dgm:pt modelId="{8DFB5882-5CD7-4E1E-A632-B2EB9E3813C4}" type="pres">
      <dgm:prSet presAssocID="{0D384B65-2007-4F12-BCE5-18392E927780}" presName="shape" presStyleLbl="node1" presStyleIdx="1" presStyleCnt="6" custScaleX="142998" custScaleY="142998">
        <dgm:presLayoutVars>
          <dgm:bulletEnabled val="1"/>
        </dgm:presLayoutVars>
      </dgm:prSet>
      <dgm:spPr>
        <a:xfrm>
          <a:off x="338327" y="3403261"/>
          <a:ext cx="1355344" cy="1355344"/>
        </a:xfrm>
        <a:prstGeom prst="ellipse">
          <a:avLst/>
        </a:prstGeom>
      </dgm:spPr>
    </dgm:pt>
    <dgm:pt modelId="{81D9B49E-4063-45A1-8725-19A4B0E2ACFC}" type="pres">
      <dgm:prSet presAssocID="{E1F528E5-3C94-457D-8E1E-0E05A312ECE0}" presName="sibTrans" presStyleLbl="sibTrans2D1" presStyleIdx="1" presStyleCnt="5"/>
      <dgm:spPr/>
    </dgm:pt>
    <dgm:pt modelId="{726B868F-6C37-4B8D-BF9E-65B615B1BC73}" type="pres">
      <dgm:prSet presAssocID="{5AC39D13-009B-452A-AE7E-1561E8A597C6}" presName="middleNode" presStyleCnt="0"/>
      <dgm:spPr/>
    </dgm:pt>
    <dgm:pt modelId="{978F459B-67B4-4434-9375-FC515A1CB3D4}" type="pres">
      <dgm:prSet presAssocID="{5AC39D13-009B-452A-AE7E-1561E8A597C6}" presName="padding" presStyleLbl="node1" presStyleIdx="1" presStyleCnt="6"/>
      <dgm:spPr/>
    </dgm:pt>
    <dgm:pt modelId="{C3E9942F-FAEB-4E2B-A59D-5AA106A03608}" type="pres">
      <dgm:prSet presAssocID="{5AC39D13-009B-452A-AE7E-1561E8A597C6}" presName="shape" presStyleLbl="node1" presStyleIdx="2" presStyleCnt="6">
        <dgm:presLayoutVars>
          <dgm:bulletEnabled val="1"/>
        </dgm:presLayoutVars>
      </dgm:prSet>
      <dgm:spPr/>
    </dgm:pt>
    <dgm:pt modelId="{3153BF98-3A9C-4357-9D8F-16A21428BB1A}" type="pres">
      <dgm:prSet presAssocID="{C1FDF3AB-59F1-41D8-B185-DD7138DCF20A}" presName="sibTrans" presStyleLbl="sibTrans2D1" presStyleIdx="2" presStyleCnt="5"/>
      <dgm:spPr/>
    </dgm:pt>
    <dgm:pt modelId="{15983492-B31F-46E0-BA48-E7C8284185D1}" type="pres">
      <dgm:prSet presAssocID="{9CDB4A12-02E7-4E48-B316-0888CC7E5235}" presName="middleNode" presStyleCnt="0"/>
      <dgm:spPr/>
    </dgm:pt>
    <dgm:pt modelId="{CFB6063F-06B6-4628-8AC1-21A1021ECE29}" type="pres">
      <dgm:prSet presAssocID="{9CDB4A12-02E7-4E48-B316-0888CC7E5235}" presName="padding" presStyleLbl="node1" presStyleIdx="2" presStyleCnt="6"/>
      <dgm:spPr/>
    </dgm:pt>
    <dgm:pt modelId="{39DA1F9D-E1EF-49F9-81C0-8A2173935D73}" type="pres">
      <dgm:prSet presAssocID="{9CDB4A12-02E7-4E48-B316-0888CC7E5235}" presName="shape" presStyleLbl="node1" presStyleIdx="3" presStyleCnt="6" custScaleX="115158" custScaleY="115158">
        <dgm:presLayoutVars>
          <dgm:bulletEnabled val="1"/>
        </dgm:presLayoutVars>
      </dgm:prSet>
      <dgm:spPr>
        <a:xfrm>
          <a:off x="3283606" y="557339"/>
          <a:ext cx="1560787" cy="1560787"/>
        </a:xfrm>
        <a:prstGeom prst="ellipse">
          <a:avLst/>
        </a:prstGeom>
      </dgm:spPr>
    </dgm:pt>
    <dgm:pt modelId="{785D1F57-64FB-45B0-B700-4B3FAC026CA2}" type="pres">
      <dgm:prSet presAssocID="{6BB05216-7D4F-4B36-82AE-32EB636AAF16}" presName="sibTrans" presStyleLbl="sibTrans2D1" presStyleIdx="3" presStyleCnt="5"/>
      <dgm:spPr/>
    </dgm:pt>
    <dgm:pt modelId="{31C340F8-173C-46A7-8A31-BA1FAE1C2688}" type="pres">
      <dgm:prSet presAssocID="{21AEF188-1422-4B4E-9B8B-09C99B642673}" presName="middleNode" presStyleCnt="0"/>
      <dgm:spPr/>
    </dgm:pt>
    <dgm:pt modelId="{950782F0-A429-4316-8D13-5EBF77DA3B40}" type="pres">
      <dgm:prSet presAssocID="{21AEF188-1422-4B4E-9B8B-09C99B642673}" presName="padding" presStyleLbl="node1" presStyleIdx="3" presStyleCnt="6"/>
      <dgm:spPr/>
    </dgm:pt>
    <dgm:pt modelId="{908C6752-8869-484E-A9B9-EB6D36A76657}" type="pres">
      <dgm:prSet presAssocID="{21AEF188-1422-4B4E-9B8B-09C99B642673}" presName="shape" presStyleLbl="node1" presStyleIdx="4" presStyleCnt="6">
        <dgm:presLayoutVars>
          <dgm:bulletEnabled val="1"/>
        </dgm:presLayoutVars>
      </dgm:prSet>
      <dgm:spPr/>
    </dgm:pt>
    <dgm:pt modelId="{43C366D6-0040-49FC-A194-5FA89180A05C}" type="pres">
      <dgm:prSet presAssocID="{9D6EA969-88CD-448E-A4F3-69B593AE9292}" presName="sibTrans" presStyleLbl="sibTrans2D1" presStyleIdx="4" presStyleCnt="5"/>
      <dgm:spPr/>
    </dgm:pt>
    <dgm:pt modelId="{1DE61496-B595-4756-8360-C46B96C370F5}" type="pres">
      <dgm:prSet presAssocID="{E039F0D2-05B3-40DC-9525-810E296F8B55}" presName="lastNode" presStyleLbl="node1" presStyleIdx="5" presStyleCnt="6">
        <dgm:presLayoutVars>
          <dgm:bulletEnabled val="1"/>
        </dgm:presLayoutVars>
      </dgm:prSet>
      <dgm:spPr/>
    </dgm:pt>
  </dgm:ptLst>
  <dgm:cxnLst>
    <dgm:cxn modelId="{7012C802-2529-45D6-B762-EEC90FC1FDFC}" type="presOf" srcId="{21AEF188-1422-4B4E-9B8B-09C99B642673}" destId="{908C6752-8869-484E-A9B9-EB6D36A76657}" srcOrd="0" destOrd="0" presId="urn:microsoft.com/office/officeart/2005/8/layout/bProcess2"/>
    <dgm:cxn modelId="{6E930504-F939-4EBC-BA96-80AB74F493D4}" type="presOf" srcId="{5906FCF2-8F46-4A3F-9F1B-EDDE93A97784}" destId="{52AACDDA-17FA-4031-AA63-12C5BC4C0AB6}" srcOrd="0" destOrd="0" presId="urn:microsoft.com/office/officeart/2005/8/layout/bProcess2"/>
    <dgm:cxn modelId="{27066815-1832-4841-87C4-048428F4DF30}" type="presOf" srcId="{C1FDF3AB-59F1-41D8-B185-DD7138DCF20A}" destId="{3153BF98-3A9C-4357-9D8F-16A21428BB1A}" srcOrd="0" destOrd="0" presId="urn:microsoft.com/office/officeart/2005/8/layout/bProcess2"/>
    <dgm:cxn modelId="{1EF0AB17-B232-49F8-A1C5-2987C9FFEFF6}" srcId="{5906FCF2-8F46-4A3F-9F1B-EDDE93A97784}" destId="{0D384B65-2007-4F12-BCE5-18392E927780}" srcOrd="1" destOrd="0" parTransId="{A1A82B63-B1B5-4052-A505-78C28896FE29}" sibTransId="{E1F528E5-3C94-457D-8E1E-0E05A312ECE0}"/>
    <dgm:cxn modelId="{27D49A1F-9DDD-4354-B413-25F1F64B6A5C}" srcId="{5906FCF2-8F46-4A3F-9F1B-EDDE93A97784}" destId="{9CDB4A12-02E7-4E48-B316-0888CC7E5235}" srcOrd="3" destOrd="0" parTransId="{DA0CCFFB-0CD5-40F7-880C-CC58BA74A656}" sibTransId="{6BB05216-7D4F-4B36-82AE-32EB636AAF16}"/>
    <dgm:cxn modelId="{8C1FF12B-CBAF-4C4A-9C7F-77C8E6E67D0D}" type="presOf" srcId="{8B045AF0-2004-4A39-A8F8-F4E1C4B89D73}" destId="{E188F8CE-5D7C-45B3-BFC5-50E0C13B1510}" srcOrd="0" destOrd="0" presId="urn:microsoft.com/office/officeart/2005/8/layout/bProcess2"/>
    <dgm:cxn modelId="{5FEA3C66-CEC6-4502-BD2B-81D0A76CEFF8}" type="presOf" srcId="{6BB05216-7D4F-4B36-82AE-32EB636AAF16}" destId="{785D1F57-64FB-45B0-B700-4B3FAC026CA2}" srcOrd="0" destOrd="0" presId="urn:microsoft.com/office/officeart/2005/8/layout/bProcess2"/>
    <dgm:cxn modelId="{76B34752-94B8-41B0-9222-0B978A87D228}" type="presOf" srcId="{9CDB4A12-02E7-4E48-B316-0888CC7E5235}" destId="{39DA1F9D-E1EF-49F9-81C0-8A2173935D73}" srcOrd="0" destOrd="0" presId="urn:microsoft.com/office/officeart/2005/8/layout/bProcess2"/>
    <dgm:cxn modelId="{FCE48772-5A3F-4527-A1F4-9D8CC4E3D1E1}" type="presOf" srcId="{9D6EA969-88CD-448E-A4F3-69B593AE9292}" destId="{43C366D6-0040-49FC-A194-5FA89180A05C}" srcOrd="0" destOrd="0" presId="urn:microsoft.com/office/officeart/2005/8/layout/bProcess2"/>
    <dgm:cxn modelId="{FC893A73-FD3C-41D5-991A-CB40A5C6EBD5}" srcId="{5906FCF2-8F46-4A3F-9F1B-EDDE93A97784}" destId="{5AC39D13-009B-452A-AE7E-1561E8A597C6}" srcOrd="2" destOrd="0" parTransId="{437E443A-A9CA-40F5-B88F-12D998913C1F}" sibTransId="{C1FDF3AB-59F1-41D8-B185-DD7138DCF20A}"/>
    <dgm:cxn modelId="{F01E7255-6BAA-498D-B527-6924E14A2F33}" type="presOf" srcId="{0D384B65-2007-4F12-BCE5-18392E927780}" destId="{8DFB5882-5CD7-4E1E-A632-B2EB9E3813C4}" srcOrd="0" destOrd="0" presId="urn:microsoft.com/office/officeart/2005/8/layout/bProcess2"/>
    <dgm:cxn modelId="{6564D897-FE14-4DF4-B250-EA1EE4EA00D0}" srcId="{5906FCF2-8F46-4A3F-9F1B-EDDE93A97784}" destId="{8B045AF0-2004-4A39-A8F8-F4E1C4B89D73}" srcOrd="0" destOrd="0" parTransId="{2143C0BE-B12D-4FDB-B0AD-A8D8E3DDBEB1}" sibTransId="{FFE9D29D-FC52-457D-8179-103D574C4C7F}"/>
    <dgm:cxn modelId="{C8A1C09E-FBDA-4498-86D2-202F5C42EB93}" type="presOf" srcId="{5AC39D13-009B-452A-AE7E-1561E8A597C6}" destId="{C3E9942F-FAEB-4E2B-A59D-5AA106A03608}" srcOrd="0" destOrd="0" presId="urn:microsoft.com/office/officeart/2005/8/layout/bProcess2"/>
    <dgm:cxn modelId="{4BEA08A9-2573-438C-B171-947D04027638}" type="presOf" srcId="{FFE9D29D-FC52-457D-8179-103D574C4C7F}" destId="{F4152C21-FCC0-4083-B7A2-3DB24C4ABF45}" srcOrd="0" destOrd="0" presId="urn:microsoft.com/office/officeart/2005/8/layout/bProcess2"/>
    <dgm:cxn modelId="{0A60BDCE-D013-48D4-A78A-48EA16D62327}" type="presOf" srcId="{E039F0D2-05B3-40DC-9525-810E296F8B55}" destId="{1DE61496-B595-4756-8360-C46B96C370F5}" srcOrd="0" destOrd="0" presId="urn:microsoft.com/office/officeart/2005/8/layout/bProcess2"/>
    <dgm:cxn modelId="{DEFE29CF-4309-484F-977E-C1714B466408}" srcId="{5906FCF2-8F46-4A3F-9F1B-EDDE93A97784}" destId="{E039F0D2-05B3-40DC-9525-810E296F8B55}" srcOrd="5" destOrd="0" parTransId="{D2BCA11B-3867-4097-857B-5E63702C1B55}" sibTransId="{D48122F2-5671-4E53-A23E-5E4A41BD19A7}"/>
    <dgm:cxn modelId="{324023D1-9672-4A8D-8D56-3266785C864B}" srcId="{5906FCF2-8F46-4A3F-9F1B-EDDE93A97784}" destId="{21AEF188-1422-4B4E-9B8B-09C99B642673}" srcOrd="4" destOrd="0" parTransId="{157AA506-9B04-47E8-973D-6A7CB4AA6A20}" sibTransId="{9D6EA969-88CD-448E-A4F3-69B593AE9292}"/>
    <dgm:cxn modelId="{60F648D6-70EC-4F9A-852A-E7EF1E54DC2F}" type="presOf" srcId="{E1F528E5-3C94-457D-8E1E-0E05A312ECE0}" destId="{81D9B49E-4063-45A1-8725-19A4B0E2ACFC}" srcOrd="0" destOrd="0" presId="urn:microsoft.com/office/officeart/2005/8/layout/bProcess2"/>
    <dgm:cxn modelId="{5BA1B878-D0AC-480F-9939-070642DA0757}" type="presParOf" srcId="{52AACDDA-17FA-4031-AA63-12C5BC4C0AB6}" destId="{E188F8CE-5D7C-45B3-BFC5-50E0C13B1510}" srcOrd="0" destOrd="0" presId="urn:microsoft.com/office/officeart/2005/8/layout/bProcess2"/>
    <dgm:cxn modelId="{7B897F9A-AB9C-43E3-9190-4397B3F4EF49}" type="presParOf" srcId="{52AACDDA-17FA-4031-AA63-12C5BC4C0AB6}" destId="{F4152C21-FCC0-4083-B7A2-3DB24C4ABF45}" srcOrd="1" destOrd="0" presId="urn:microsoft.com/office/officeart/2005/8/layout/bProcess2"/>
    <dgm:cxn modelId="{8577C4FE-2329-4243-95B2-7018BAB858DF}" type="presParOf" srcId="{52AACDDA-17FA-4031-AA63-12C5BC4C0AB6}" destId="{DED4EF58-227F-4C07-B032-CA07F1BD013D}" srcOrd="2" destOrd="0" presId="urn:microsoft.com/office/officeart/2005/8/layout/bProcess2"/>
    <dgm:cxn modelId="{49B8388B-B6BE-4767-AEFF-D76357D2E9D7}" type="presParOf" srcId="{DED4EF58-227F-4C07-B032-CA07F1BD013D}" destId="{AE76C512-A804-4396-8A76-811F86188CB3}" srcOrd="0" destOrd="0" presId="urn:microsoft.com/office/officeart/2005/8/layout/bProcess2"/>
    <dgm:cxn modelId="{2C434CA8-7254-4689-8184-71D8C15CEBD0}" type="presParOf" srcId="{DED4EF58-227F-4C07-B032-CA07F1BD013D}" destId="{8DFB5882-5CD7-4E1E-A632-B2EB9E3813C4}" srcOrd="1" destOrd="0" presId="urn:microsoft.com/office/officeart/2005/8/layout/bProcess2"/>
    <dgm:cxn modelId="{2A6FBFD5-E745-448C-8C89-D0A843B3986C}" type="presParOf" srcId="{52AACDDA-17FA-4031-AA63-12C5BC4C0AB6}" destId="{81D9B49E-4063-45A1-8725-19A4B0E2ACFC}" srcOrd="3" destOrd="0" presId="urn:microsoft.com/office/officeart/2005/8/layout/bProcess2"/>
    <dgm:cxn modelId="{60D9527A-174F-426E-8B4C-7583EB5ED783}" type="presParOf" srcId="{52AACDDA-17FA-4031-AA63-12C5BC4C0AB6}" destId="{726B868F-6C37-4B8D-BF9E-65B615B1BC73}" srcOrd="4" destOrd="0" presId="urn:microsoft.com/office/officeart/2005/8/layout/bProcess2"/>
    <dgm:cxn modelId="{ABD36F58-4986-41A8-BDDA-C019B3DC85F2}" type="presParOf" srcId="{726B868F-6C37-4B8D-BF9E-65B615B1BC73}" destId="{978F459B-67B4-4434-9375-FC515A1CB3D4}" srcOrd="0" destOrd="0" presId="urn:microsoft.com/office/officeart/2005/8/layout/bProcess2"/>
    <dgm:cxn modelId="{24050D91-98FB-4369-9757-D2770805D8B8}" type="presParOf" srcId="{726B868F-6C37-4B8D-BF9E-65B615B1BC73}" destId="{C3E9942F-FAEB-4E2B-A59D-5AA106A03608}" srcOrd="1" destOrd="0" presId="urn:microsoft.com/office/officeart/2005/8/layout/bProcess2"/>
    <dgm:cxn modelId="{86A5E71E-7931-401A-8729-4B91852AAA47}" type="presParOf" srcId="{52AACDDA-17FA-4031-AA63-12C5BC4C0AB6}" destId="{3153BF98-3A9C-4357-9D8F-16A21428BB1A}" srcOrd="5" destOrd="0" presId="urn:microsoft.com/office/officeart/2005/8/layout/bProcess2"/>
    <dgm:cxn modelId="{C4ABEFC4-93B4-4FBB-ACD2-7A77E944449E}" type="presParOf" srcId="{52AACDDA-17FA-4031-AA63-12C5BC4C0AB6}" destId="{15983492-B31F-46E0-BA48-E7C8284185D1}" srcOrd="6" destOrd="0" presId="urn:microsoft.com/office/officeart/2005/8/layout/bProcess2"/>
    <dgm:cxn modelId="{9CBFC85F-20E9-47D3-A0CF-7BC4D1D5763E}" type="presParOf" srcId="{15983492-B31F-46E0-BA48-E7C8284185D1}" destId="{CFB6063F-06B6-4628-8AC1-21A1021ECE29}" srcOrd="0" destOrd="0" presId="urn:microsoft.com/office/officeart/2005/8/layout/bProcess2"/>
    <dgm:cxn modelId="{798D54B2-3078-42D2-9936-2586E2D8C4D0}" type="presParOf" srcId="{15983492-B31F-46E0-BA48-E7C8284185D1}" destId="{39DA1F9D-E1EF-49F9-81C0-8A2173935D73}" srcOrd="1" destOrd="0" presId="urn:microsoft.com/office/officeart/2005/8/layout/bProcess2"/>
    <dgm:cxn modelId="{AEE91EBD-2BC1-41D2-ACF2-112505A2D3EA}" type="presParOf" srcId="{52AACDDA-17FA-4031-AA63-12C5BC4C0AB6}" destId="{785D1F57-64FB-45B0-B700-4B3FAC026CA2}" srcOrd="7" destOrd="0" presId="urn:microsoft.com/office/officeart/2005/8/layout/bProcess2"/>
    <dgm:cxn modelId="{86A91FEA-4FE6-40CC-95A3-6D3D73C3ACF2}" type="presParOf" srcId="{52AACDDA-17FA-4031-AA63-12C5BC4C0AB6}" destId="{31C340F8-173C-46A7-8A31-BA1FAE1C2688}" srcOrd="8" destOrd="0" presId="urn:microsoft.com/office/officeart/2005/8/layout/bProcess2"/>
    <dgm:cxn modelId="{2D02D2B6-A8F8-4473-9EAA-81EBEE07B625}" type="presParOf" srcId="{31C340F8-173C-46A7-8A31-BA1FAE1C2688}" destId="{950782F0-A429-4316-8D13-5EBF77DA3B40}" srcOrd="0" destOrd="0" presId="urn:microsoft.com/office/officeart/2005/8/layout/bProcess2"/>
    <dgm:cxn modelId="{45053FF7-AEE3-4BBD-A500-9526DC60A2C3}" type="presParOf" srcId="{31C340F8-173C-46A7-8A31-BA1FAE1C2688}" destId="{908C6752-8869-484E-A9B9-EB6D36A76657}" srcOrd="1" destOrd="0" presId="urn:microsoft.com/office/officeart/2005/8/layout/bProcess2"/>
    <dgm:cxn modelId="{B21563B5-020B-4B84-AB88-6DADE63F88CE}" type="presParOf" srcId="{52AACDDA-17FA-4031-AA63-12C5BC4C0AB6}" destId="{43C366D6-0040-49FC-A194-5FA89180A05C}" srcOrd="9" destOrd="0" presId="urn:microsoft.com/office/officeart/2005/8/layout/bProcess2"/>
    <dgm:cxn modelId="{A76B78EC-BC0B-4F4F-BE79-AEDB2C08B348}" type="presParOf" srcId="{52AACDDA-17FA-4031-AA63-12C5BC4C0AB6}" destId="{1DE61496-B595-4756-8360-C46B96C370F5}" srcOrd="10"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8F8CE-5D7C-45B3-BFC5-50E0C13B1510}">
      <dsp:nvSpPr>
        <dsp:cNvPr id="0" name=""/>
        <dsp:cNvSpPr/>
      </dsp:nvSpPr>
      <dsp:spPr>
        <a:xfrm>
          <a:off x="0" y="321733"/>
          <a:ext cx="2032000" cy="203200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latinLnBrk="1">
            <a:lnSpc>
              <a:spcPct val="90000"/>
            </a:lnSpc>
            <a:spcBef>
              <a:spcPct val="0"/>
            </a:spcBef>
            <a:spcAft>
              <a:spcPct val="35000"/>
            </a:spcAft>
            <a:buNone/>
          </a:pPr>
          <a:r>
            <a:rPr lang="en-US" altLang="ko-KR" sz="2700" kern="1200" dirty="0"/>
            <a:t>Vibration analysis</a:t>
          </a:r>
        </a:p>
      </dsp:txBody>
      <dsp:txXfrm>
        <a:off x="297580" y="619313"/>
        <a:ext cx="1436840" cy="1436840"/>
      </dsp:txXfrm>
    </dsp:sp>
    <dsp:sp modelId="{F4152C21-FCC0-4083-B7A2-3DB24C4ABF45}">
      <dsp:nvSpPr>
        <dsp:cNvPr id="0" name=""/>
        <dsp:cNvSpPr/>
      </dsp:nvSpPr>
      <dsp:spPr>
        <a:xfrm>
          <a:off x="660400" y="2543269"/>
          <a:ext cx="711200" cy="401815"/>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FB5882-5CD7-4E1E-A632-B2EB9E3813C4}">
      <dsp:nvSpPr>
        <dsp:cNvPr id="0" name=""/>
        <dsp:cNvSpPr/>
      </dsp:nvSpPr>
      <dsp:spPr>
        <a:xfrm>
          <a:off x="46942" y="3111876"/>
          <a:ext cx="1938114" cy="1938114"/>
        </a:xfrm>
        <a:prstGeom prst="ellipse">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latinLnBrk="1">
            <a:lnSpc>
              <a:spcPct val="90000"/>
            </a:lnSpc>
            <a:spcBef>
              <a:spcPct val="0"/>
            </a:spcBef>
            <a:spcAft>
              <a:spcPct val="35000"/>
            </a:spcAft>
            <a:buNone/>
          </a:pPr>
          <a:r>
            <a:rPr lang="en-US" altLang="ko-KR" sz="2000" kern="1200" dirty="0">
              <a:solidFill>
                <a:prstClr val="white"/>
              </a:solidFill>
              <a:latin typeface="Tenorite"/>
              <a:ea typeface="+mn-ea"/>
              <a:cs typeface="+mn-cs"/>
            </a:rPr>
            <a:t>Accelerometer data</a:t>
          </a:r>
        </a:p>
      </dsp:txBody>
      <dsp:txXfrm>
        <a:off x="330772" y="3395706"/>
        <a:ext cx="1370454" cy="1370454"/>
      </dsp:txXfrm>
    </dsp:sp>
    <dsp:sp modelId="{81D9B49E-4063-45A1-8725-19A4B0E2ACFC}">
      <dsp:nvSpPr>
        <dsp:cNvPr id="0" name=""/>
        <dsp:cNvSpPr/>
      </dsp:nvSpPr>
      <dsp:spPr>
        <a:xfrm rot="5400000">
          <a:off x="2341464" y="3880025"/>
          <a:ext cx="711200" cy="401815"/>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E9942F-FAEB-4E2B-A59D-5AA106A03608}">
      <dsp:nvSpPr>
        <dsp:cNvPr id="0" name=""/>
        <dsp:cNvSpPr/>
      </dsp:nvSpPr>
      <dsp:spPr>
        <a:xfrm>
          <a:off x="3386328" y="3403261"/>
          <a:ext cx="1355344" cy="1355344"/>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latinLnBrk="1">
            <a:lnSpc>
              <a:spcPct val="90000"/>
            </a:lnSpc>
            <a:spcBef>
              <a:spcPct val="0"/>
            </a:spcBef>
            <a:spcAft>
              <a:spcPct val="35000"/>
            </a:spcAft>
            <a:buNone/>
          </a:pPr>
          <a:r>
            <a:rPr lang="en-US" altLang="ko-KR" sz="1600" b="0" i="0" kern="1200" dirty="0">
              <a:effectLst/>
              <a:latin typeface="Söhne"/>
            </a:rPr>
            <a:t>Integration</a:t>
          </a:r>
        </a:p>
      </dsp:txBody>
      <dsp:txXfrm>
        <a:off x="3584814" y="3601747"/>
        <a:ext cx="958372" cy="958372"/>
      </dsp:txXfrm>
    </dsp:sp>
    <dsp:sp modelId="{3153BF98-3A9C-4357-9D8F-16A21428BB1A}">
      <dsp:nvSpPr>
        <dsp:cNvPr id="0" name=""/>
        <dsp:cNvSpPr/>
      </dsp:nvSpPr>
      <dsp:spPr>
        <a:xfrm>
          <a:off x="3708400" y="2548414"/>
          <a:ext cx="711200" cy="401815"/>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DA1F9D-E1EF-49F9-81C0-8A2173935D73}">
      <dsp:nvSpPr>
        <dsp:cNvPr id="0" name=""/>
        <dsp:cNvSpPr/>
      </dsp:nvSpPr>
      <dsp:spPr>
        <a:xfrm>
          <a:off x="3283606" y="557339"/>
          <a:ext cx="1560787" cy="1560787"/>
        </a:xfrm>
        <a:prstGeom prst="ellipse">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latinLnBrk="1">
            <a:lnSpc>
              <a:spcPct val="90000"/>
            </a:lnSpc>
            <a:spcBef>
              <a:spcPct val="0"/>
            </a:spcBef>
            <a:spcAft>
              <a:spcPct val="35000"/>
            </a:spcAft>
            <a:buNone/>
          </a:pPr>
          <a:r>
            <a:rPr lang="en-US" altLang="ko-KR" sz="2700" kern="1200" dirty="0">
              <a:solidFill>
                <a:prstClr val="white"/>
              </a:solidFill>
              <a:latin typeface="Tenorite"/>
              <a:ea typeface="+mn-ea"/>
              <a:cs typeface="+mn-cs"/>
            </a:rPr>
            <a:t>Speed</a:t>
          </a:r>
          <a:endParaRPr lang="ko-KR" altLang="en-US" sz="2700" kern="1200" dirty="0">
            <a:solidFill>
              <a:prstClr val="white"/>
            </a:solidFill>
            <a:latin typeface="Tenorite"/>
            <a:ea typeface="+mn-ea"/>
            <a:cs typeface="+mn-cs"/>
          </a:endParaRPr>
        </a:p>
      </dsp:txBody>
      <dsp:txXfrm>
        <a:off x="3512178" y="785911"/>
        <a:ext cx="1103643" cy="1103643"/>
      </dsp:txXfrm>
    </dsp:sp>
    <dsp:sp modelId="{785D1F57-64FB-45B0-B700-4B3FAC026CA2}">
      <dsp:nvSpPr>
        <dsp:cNvPr id="0" name=""/>
        <dsp:cNvSpPr/>
      </dsp:nvSpPr>
      <dsp:spPr>
        <a:xfrm rot="5400000">
          <a:off x="5295132" y="1136825"/>
          <a:ext cx="711200" cy="401815"/>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8C6752-8869-484E-A9B9-EB6D36A76657}">
      <dsp:nvSpPr>
        <dsp:cNvPr id="0" name=""/>
        <dsp:cNvSpPr/>
      </dsp:nvSpPr>
      <dsp:spPr>
        <a:xfrm>
          <a:off x="6434327" y="660061"/>
          <a:ext cx="1355344" cy="1355344"/>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latinLnBrk="1">
            <a:lnSpc>
              <a:spcPct val="90000"/>
            </a:lnSpc>
            <a:spcBef>
              <a:spcPct val="0"/>
            </a:spcBef>
            <a:spcAft>
              <a:spcPct val="35000"/>
            </a:spcAft>
            <a:buNone/>
          </a:pPr>
          <a:r>
            <a:rPr lang="en-US" altLang="ko-KR" sz="1600" b="0" i="0" kern="1200" dirty="0">
              <a:effectLst/>
              <a:latin typeface="Söhne"/>
            </a:rPr>
            <a:t>Integration</a:t>
          </a:r>
          <a:endParaRPr lang="ko-KR" altLang="en-US" sz="1600" kern="1200" dirty="0"/>
        </a:p>
      </dsp:txBody>
      <dsp:txXfrm>
        <a:off x="6632813" y="858547"/>
        <a:ext cx="958372" cy="958372"/>
      </dsp:txXfrm>
    </dsp:sp>
    <dsp:sp modelId="{43C366D6-0040-49FC-A194-5FA89180A05C}">
      <dsp:nvSpPr>
        <dsp:cNvPr id="0" name=""/>
        <dsp:cNvSpPr/>
      </dsp:nvSpPr>
      <dsp:spPr>
        <a:xfrm rot="10800000">
          <a:off x="6756399" y="2350633"/>
          <a:ext cx="711200" cy="401815"/>
        </a:xfrm>
        <a:prstGeom prst="triangle">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E61496-B595-4756-8360-C46B96C370F5}">
      <dsp:nvSpPr>
        <dsp:cNvPr id="0" name=""/>
        <dsp:cNvSpPr/>
      </dsp:nvSpPr>
      <dsp:spPr>
        <a:xfrm>
          <a:off x="6095999" y="3064933"/>
          <a:ext cx="2032000" cy="203200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latinLnBrk="1">
            <a:lnSpc>
              <a:spcPct val="90000"/>
            </a:lnSpc>
            <a:spcBef>
              <a:spcPct val="0"/>
            </a:spcBef>
            <a:spcAft>
              <a:spcPct val="35000"/>
            </a:spcAft>
            <a:buNone/>
          </a:pPr>
          <a:r>
            <a:rPr lang="en-US" altLang="ko-KR" sz="2700" kern="1200" dirty="0"/>
            <a:t>Distance</a:t>
          </a:r>
        </a:p>
      </dsp:txBody>
      <dsp:txXfrm>
        <a:off x="6393579" y="3362513"/>
        <a:ext cx="1436840" cy="143684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10/24/2023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aggle.com/datasets/malekzadeh/motionsense-dataset/data" TargetMode="External"/><Relationship Id="rId7" Type="http://schemas.openxmlformats.org/officeDocument/2006/relationships/hyperlink" Target="https://itunes.apple.com/us/app/crowdsense/id930853606?mt=8"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github.com/mmalekzadeh/motion-sense" TargetMode="External"/><Relationship Id="rId5" Type="http://schemas.openxmlformats.org/officeDocument/2006/relationships/hyperlink" Target="https://developer.apple.com/documentation/coremotion/cmdevicemotion" TargetMode="External"/><Relationship Id="rId4" Type="http://schemas.openxmlformats.org/officeDocument/2006/relationships/hyperlink" Target="https://www.sensingkit.or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itunes.apple.com/us/app/crowdsense/id930853606?mt=8"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eveloper.apple.com/documentation/coremotion/cmdevicemo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42053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dirty="0" err="1">
                <a:hlinkClick r:id="rId3"/>
              </a:rPr>
              <a:t>MotionSense</a:t>
            </a:r>
            <a:r>
              <a:rPr lang="en-US" dirty="0">
                <a:hlinkClick r:id="rId3"/>
              </a:rPr>
              <a:t> Dataset : Smartphone Sensor Data - HAR (kaggle.com)</a:t>
            </a:r>
            <a:endParaRPr lang="en-US" b="1" i="0" dirty="0">
              <a:solidFill>
                <a:srgbClr val="202124"/>
              </a:solidFill>
              <a:effectLst/>
              <a:latin typeface="inherit"/>
            </a:endParaRPr>
          </a:p>
          <a:p>
            <a:pPr algn="l" fontAlgn="base"/>
            <a:endParaRPr lang="en-US" b="1" i="0" dirty="0">
              <a:solidFill>
                <a:srgbClr val="202124"/>
              </a:solidFill>
              <a:effectLst/>
              <a:latin typeface="inherit"/>
            </a:endParaRPr>
          </a:p>
          <a:p>
            <a:pPr algn="l" fontAlgn="base"/>
            <a:r>
              <a:rPr lang="en-US" b="1" i="0" dirty="0">
                <a:solidFill>
                  <a:srgbClr val="202124"/>
                </a:solidFill>
                <a:effectLst/>
                <a:latin typeface="inherit"/>
              </a:rPr>
              <a:t>About Dataset</a:t>
            </a:r>
          </a:p>
          <a:p>
            <a:pPr algn="l" fontAlgn="base"/>
            <a:r>
              <a:rPr lang="en-US" b="1" i="0" dirty="0" err="1">
                <a:solidFill>
                  <a:srgbClr val="202124"/>
                </a:solidFill>
                <a:effectLst/>
                <a:latin typeface="inherit"/>
              </a:rPr>
              <a:t>MotionSense</a:t>
            </a:r>
            <a:r>
              <a:rPr lang="en-US" b="1" i="0" dirty="0">
                <a:solidFill>
                  <a:srgbClr val="202124"/>
                </a:solidFill>
                <a:effectLst/>
                <a:latin typeface="inherit"/>
              </a:rPr>
              <a:t> Dataset: Sensor Based Human Activity and Attribute Recognition</a:t>
            </a:r>
          </a:p>
          <a:p>
            <a:pPr algn="l" fontAlgn="base"/>
            <a:r>
              <a:rPr lang="en-US" b="1" i="0" dirty="0">
                <a:solidFill>
                  <a:srgbClr val="202124"/>
                </a:solidFill>
                <a:effectLst/>
                <a:latin typeface="inherit"/>
              </a:rPr>
              <a:t>Context</a:t>
            </a:r>
          </a:p>
          <a:p>
            <a:pPr algn="l" fontAlgn="base"/>
            <a:r>
              <a:rPr lang="en-US" b="0" i="0" dirty="0">
                <a:solidFill>
                  <a:srgbClr val="3C4043"/>
                </a:solidFill>
                <a:effectLst/>
                <a:latin typeface="inherit"/>
              </a:rPr>
              <a:t>This dataset includes time-series data generated by accelerometer and gyroscope sensors (attitude, gravity, </a:t>
            </a:r>
            <a:r>
              <a:rPr lang="en-US" b="0" i="0" dirty="0" err="1">
                <a:solidFill>
                  <a:srgbClr val="3C4043"/>
                </a:solidFill>
                <a:effectLst/>
                <a:latin typeface="inherit"/>
              </a:rPr>
              <a:t>userAcceleration</a:t>
            </a:r>
            <a:r>
              <a:rPr lang="en-US" b="0" i="0" dirty="0">
                <a:solidFill>
                  <a:srgbClr val="3C4043"/>
                </a:solidFill>
                <a:effectLst/>
                <a:latin typeface="inherit"/>
              </a:rPr>
              <a:t>, and </a:t>
            </a:r>
            <a:r>
              <a:rPr lang="en-US" b="0" i="0" dirty="0" err="1">
                <a:solidFill>
                  <a:srgbClr val="3C4043"/>
                </a:solidFill>
                <a:effectLst/>
                <a:latin typeface="inherit"/>
              </a:rPr>
              <a:t>rotationRate</a:t>
            </a:r>
            <a:r>
              <a:rPr lang="en-US" b="0" i="0" dirty="0">
                <a:solidFill>
                  <a:srgbClr val="3C4043"/>
                </a:solidFill>
                <a:effectLst/>
                <a:latin typeface="inherit"/>
              </a:rPr>
              <a:t>). It is collected with an iPhone 6s kept in the participant's front pocket using </a:t>
            </a:r>
            <a:r>
              <a:rPr lang="en-US" b="0" i="0" u="none" strike="noStrike" dirty="0" err="1">
                <a:solidFill>
                  <a:srgbClr val="202124"/>
                </a:solidFill>
                <a:effectLst/>
                <a:latin typeface="inherit"/>
                <a:hlinkClick r:id="rId4"/>
              </a:rPr>
              <a:t>SensingKit</a:t>
            </a:r>
            <a:r>
              <a:rPr lang="en-US" b="0" i="0" dirty="0">
                <a:solidFill>
                  <a:srgbClr val="3C4043"/>
                </a:solidFill>
                <a:effectLst/>
                <a:latin typeface="inherit"/>
              </a:rPr>
              <a:t> which collects information from </a:t>
            </a:r>
            <a:r>
              <a:rPr lang="en-US" b="0" i="0" u="none" strike="noStrike" dirty="0">
                <a:solidFill>
                  <a:srgbClr val="202124"/>
                </a:solidFill>
                <a:effectLst/>
                <a:latin typeface="inherit"/>
                <a:hlinkClick r:id="rId5"/>
              </a:rPr>
              <a:t>Core Motion</a:t>
            </a:r>
            <a:r>
              <a:rPr lang="en-US" b="0" i="0" dirty="0">
                <a:solidFill>
                  <a:srgbClr val="3C4043"/>
                </a:solidFill>
                <a:effectLst/>
                <a:latin typeface="inherit"/>
              </a:rPr>
              <a:t> framework on iOS devices. A total of 24 participants in a range of gender, age, weight, and height performed 6 activities in 15 trials in the same environment and conditions: downstairs, upstairs, walking, jogging, sitting, and standing. With this dataset, we aim to look for </a:t>
            </a:r>
            <a:r>
              <a:rPr lang="en-US" b="0" i="1" dirty="0">
                <a:solidFill>
                  <a:srgbClr val="3C4043"/>
                </a:solidFill>
                <a:effectLst/>
                <a:latin typeface="inherit"/>
              </a:rPr>
              <a:t>personal attributes fingerprints</a:t>
            </a:r>
            <a:r>
              <a:rPr lang="en-US" b="0" i="0" dirty="0">
                <a:solidFill>
                  <a:srgbClr val="3C4043"/>
                </a:solidFill>
                <a:effectLst/>
                <a:latin typeface="inherit"/>
              </a:rPr>
              <a:t> in time-series of sensor data, i.e. attribute-specific patterns that can be used to infer gender or personality of the data subjects in addition to their activities.</a:t>
            </a:r>
          </a:p>
          <a:p>
            <a:pPr algn="l" fontAlgn="base"/>
            <a:r>
              <a:rPr lang="en-US" b="0" i="0" u="none" strike="noStrike" dirty="0">
                <a:solidFill>
                  <a:srgbClr val="202124"/>
                </a:solidFill>
                <a:effectLst/>
                <a:latin typeface="inherit"/>
                <a:hlinkClick r:id="rId6"/>
              </a:rPr>
              <a:t>A simple code for importing dataset and to get your hands in</a:t>
            </a:r>
            <a:endParaRPr lang="en-US" b="0" i="0" dirty="0">
              <a:solidFill>
                <a:srgbClr val="3C4043"/>
              </a:solidFill>
              <a:effectLst/>
              <a:latin typeface="inherit"/>
            </a:endParaRPr>
          </a:p>
          <a:p>
            <a:pPr algn="l" fontAlgn="base"/>
            <a:r>
              <a:rPr lang="en-US" b="1" i="0" dirty="0">
                <a:solidFill>
                  <a:srgbClr val="202124"/>
                </a:solidFill>
                <a:effectLst/>
                <a:latin typeface="inherit"/>
              </a:rPr>
              <a:t>Content</a:t>
            </a:r>
          </a:p>
          <a:p>
            <a:pPr algn="l" fontAlgn="base"/>
            <a:r>
              <a:rPr lang="en-US" b="0" i="0" dirty="0">
                <a:solidFill>
                  <a:srgbClr val="3C4043"/>
                </a:solidFill>
                <a:effectLst/>
                <a:latin typeface="inherit"/>
              </a:rPr>
              <a:t>For each participant, the study had been commenced by collecting their demographic (age and gender) and physically-related (height and weight) information. Then, we provided them with a dedicated smartphone (iPhone 6) and asked them to store it in their trousers' front pocket during the experiment. All the participant were asked to wear flat shoes. We then asked them to perform 6 different activities (walk downstairs, walk upstairs, sit, stand and jogging) around the Queen Mary University of London's Mile End campus. For each trial, the researcher set up the phone and gave it to the current participants, then the researcher stood in a corner. Then, the participant pressed the start button of </a:t>
            </a:r>
            <a:r>
              <a:rPr lang="en-US" b="0" i="0" u="none" strike="noStrike" dirty="0" err="1">
                <a:solidFill>
                  <a:srgbClr val="202124"/>
                </a:solidFill>
                <a:effectLst/>
                <a:latin typeface="inherit"/>
                <a:hlinkClick r:id="rId7"/>
              </a:rPr>
              <a:t>Crowdsense</a:t>
            </a:r>
            <a:r>
              <a:rPr lang="en-US" b="0" i="0" u="none" strike="noStrike" dirty="0">
                <a:solidFill>
                  <a:srgbClr val="202124"/>
                </a:solidFill>
                <a:effectLst/>
                <a:latin typeface="inherit"/>
                <a:hlinkClick r:id="rId7"/>
              </a:rPr>
              <a:t> app</a:t>
            </a:r>
            <a:r>
              <a:rPr lang="en-US" b="0" i="0" dirty="0">
                <a:solidFill>
                  <a:srgbClr val="3C4043"/>
                </a:solidFill>
                <a:effectLst/>
                <a:latin typeface="inherit"/>
              </a:rPr>
              <a:t> and put it in their trousers' front pocket and performed the specified activity. We asked them to do it as natural as possible, like their everyday life. At the end of each trial, they took the phone out of their pocket and pressed the stop button. The exact places and routes for running all the activities are shown in the illustrative map in the following Figure.</a:t>
            </a:r>
          </a:p>
          <a:p>
            <a:pPr algn="l" fontAlgn="base"/>
            <a:r>
              <a:rPr lang="en-US" b="0" i="0" dirty="0">
                <a:solidFill>
                  <a:srgbClr val="3C4043"/>
                </a:solidFill>
                <a:effectLst/>
                <a:latin typeface="inherit"/>
              </a:rPr>
              <a:t>As we can see, there are 15 trials:</a:t>
            </a:r>
          </a:p>
          <a:p>
            <a:pPr algn="l" fontAlgn="base">
              <a:buFont typeface="+mj-lt"/>
              <a:buAutoNum type="arabicPeriod"/>
            </a:pPr>
            <a:r>
              <a:rPr lang="en-US" b="0" i="0" dirty="0">
                <a:solidFill>
                  <a:srgbClr val="3C4043"/>
                </a:solidFill>
                <a:effectLst/>
                <a:latin typeface="inherit"/>
              </a:rPr>
              <a:t>Long trials: those with number 1 to 9 with around 2 to 3 minutes duration.</a:t>
            </a:r>
          </a:p>
          <a:p>
            <a:pPr algn="l" fontAlgn="base">
              <a:buFont typeface="+mj-lt"/>
              <a:buAutoNum type="arabicPeriod"/>
            </a:pPr>
            <a:r>
              <a:rPr lang="en-US" b="0" i="0" dirty="0">
                <a:solidFill>
                  <a:srgbClr val="3C4043"/>
                </a:solidFill>
                <a:effectLst/>
                <a:latin typeface="inherit"/>
              </a:rPr>
              <a:t>Short trials: those with number 11 to 16 that are around 30 seconds to 1 minutes duration.</a:t>
            </a:r>
          </a:p>
          <a:p>
            <a:pPr algn="l" fontAlgn="base"/>
            <a:r>
              <a:rPr lang="en-US" b="0" i="0" dirty="0">
                <a:solidFill>
                  <a:srgbClr val="3C4043"/>
                </a:solidFill>
                <a:effectLst/>
                <a:latin typeface="inherit"/>
              </a:rPr>
              <a:t>There are 24 data subjects. The </a:t>
            </a:r>
            <a:r>
              <a:rPr lang="en-US" b="0" i="0" dirty="0" err="1">
                <a:solidFill>
                  <a:srgbClr val="3C4043"/>
                </a:solidFill>
                <a:effectLst/>
                <a:latin typeface="inherit"/>
              </a:rPr>
              <a:t>A_DeviceMotion_data</a:t>
            </a:r>
            <a:r>
              <a:rPr lang="en-US" b="0" i="0" dirty="0">
                <a:solidFill>
                  <a:srgbClr val="3C4043"/>
                </a:solidFill>
                <a:effectLst/>
                <a:latin typeface="inherit"/>
              </a:rPr>
              <a:t> folder contains time-series collected by both Accelerometer and Gyroscope for all 15 trials. For every trial we have a multivariate time-series. Thus, we have time-series with 12 features: </a:t>
            </a:r>
            <a:r>
              <a:rPr lang="en-US" b="0" i="0" dirty="0" err="1">
                <a:solidFill>
                  <a:srgbClr val="3C4043"/>
                </a:solidFill>
                <a:effectLst/>
                <a:latin typeface="inherit"/>
              </a:rPr>
              <a:t>attitude.roll</a:t>
            </a:r>
            <a:r>
              <a:rPr lang="en-US" b="0" i="0" dirty="0">
                <a:solidFill>
                  <a:srgbClr val="3C4043"/>
                </a:solidFill>
                <a:effectLst/>
                <a:latin typeface="inherit"/>
              </a:rPr>
              <a:t>, </a:t>
            </a:r>
            <a:r>
              <a:rPr lang="en-US" b="0" i="0" dirty="0" err="1">
                <a:solidFill>
                  <a:srgbClr val="3C4043"/>
                </a:solidFill>
                <a:effectLst/>
                <a:latin typeface="inherit"/>
              </a:rPr>
              <a:t>attitude.pitch</a:t>
            </a:r>
            <a:r>
              <a:rPr lang="en-US" b="0" i="0" dirty="0">
                <a:solidFill>
                  <a:srgbClr val="3C4043"/>
                </a:solidFill>
                <a:effectLst/>
                <a:latin typeface="inherit"/>
              </a:rPr>
              <a:t>, </a:t>
            </a:r>
            <a:r>
              <a:rPr lang="en-US" b="0" i="0" dirty="0" err="1">
                <a:solidFill>
                  <a:srgbClr val="3C4043"/>
                </a:solidFill>
                <a:effectLst/>
                <a:latin typeface="inherit"/>
              </a:rPr>
              <a:t>attitude.yaw</a:t>
            </a:r>
            <a:r>
              <a:rPr lang="en-US" b="0" i="0" dirty="0">
                <a:solidFill>
                  <a:srgbClr val="3C4043"/>
                </a:solidFill>
                <a:effectLst/>
                <a:latin typeface="inherit"/>
              </a:rPr>
              <a:t>, </a:t>
            </a:r>
            <a:r>
              <a:rPr lang="en-US" b="0" i="0" dirty="0" err="1">
                <a:solidFill>
                  <a:srgbClr val="3C4043"/>
                </a:solidFill>
                <a:effectLst/>
                <a:latin typeface="inherit"/>
              </a:rPr>
              <a:t>gravity.x</a:t>
            </a:r>
            <a:r>
              <a:rPr lang="en-US" b="0" i="0" dirty="0">
                <a:solidFill>
                  <a:srgbClr val="3C4043"/>
                </a:solidFill>
                <a:effectLst/>
                <a:latin typeface="inherit"/>
              </a:rPr>
              <a:t>, </a:t>
            </a:r>
            <a:r>
              <a:rPr lang="en-US" b="0" i="0" dirty="0" err="1">
                <a:solidFill>
                  <a:srgbClr val="3C4043"/>
                </a:solidFill>
                <a:effectLst/>
                <a:latin typeface="inherit"/>
              </a:rPr>
              <a:t>gravity.y</a:t>
            </a:r>
            <a:r>
              <a:rPr lang="en-US" b="0" i="0" dirty="0">
                <a:solidFill>
                  <a:srgbClr val="3C4043"/>
                </a:solidFill>
                <a:effectLst/>
                <a:latin typeface="inherit"/>
              </a:rPr>
              <a:t>, </a:t>
            </a:r>
            <a:r>
              <a:rPr lang="en-US" b="0" i="0" dirty="0" err="1">
                <a:solidFill>
                  <a:srgbClr val="3C4043"/>
                </a:solidFill>
                <a:effectLst/>
                <a:latin typeface="inherit"/>
              </a:rPr>
              <a:t>gravity.z</a:t>
            </a:r>
            <a:r>
              <a:rPr lang="en-US" b="0" i="0" dirty="0">
                <a:solidFill>
                  <a:srgbClr val="3C4043"/>
                </a:solidFill>
                <a:effectLst/>
                <a:latin typeface="inherit"/>
              </a:rPr>
              <a:t>, </a:t>
            </a:r>
            <a:r>
              <a:rPr lang="en-US" b="0" i="0" dirty="0" err="1">
                <a:solidFill>
                  <a:srgbClr val="3C4043"/>
                </a:solidFill>
                <a:effectLst/>
                <a:latin typeface="inherit"/>
              </a:rPr>
              <a:t>rotationRate.x</a:t>
            </a:r>
            <a:r>
              <a:rPr lang="en-US" b="0" i="0" dirty="0">
                <a:solidFill>
                  <a:srgbClr val="3C4043"/>
                </a:solidFill>
                <a:effectLst/>
                <a:latin typeface="inherit"/>
              </a:rPr>
              <a:t>, </a:t>
            </a:r>
            <a:r>
              <a:rPr lang="en-US" b="0" i="0" dirty="0" err="1">
                <a:solidFill>
                  <a:srgbClr val="3C4043"/>
                </a:solidFill>
                <a:effectLst/>
                <a:latin typeface="inherit"/>
              </a:rPr>
              <a:t>rotationRate.y</a:t>
            </a:r>
            <a:r>
              <a:rPr lang="en-US" b="0" i="0" dirty="0">
                <a:solidFill>
                  <a:srgbClr val="3C4043"/>
                </a:solidFill>
                <a:effectLst/>
                <a:latin typeface="inherit"/>
              </a:rPr>
              <a:t>, </a:t>
            </a:r>
            <a:r>
              <a:rPr lang="en-US" b="0" i="0" dirty="0" err="1">
                <a:solidFill>
                  <a:srgbClr val="3C4043"/>
                </a:solidFill>
                <a:effectLst/>
                <a:latin typeface="inherit"/>
              </a:rPr>
              <a:t>rotationRate.z</a:t>
            </a:r>
            <a:r>
              <a:rPr lang="en-US" b="0" i="0" dirty="0">
                <a:solidFill>
                  <a:srgbClr val="3C4043"/>
                </a:solidFill>
                <a:effectLst/>
                <a:latin typeface="inherit"/>
              </a:rPr>
              <a:t>, </a:t>
            </a:r>
            <a:r>
              <a:rPr lang="en-US" b="0" i="0" dirty="0" err="1">
                <a:solidFill>
                  <a:srgbClr val="3C4043"/>
                </a:solidFill>
                <a:effectLst/>
                <a:latin typeface="inherit"/>
              </a:rPr>
              <a:t>userAcceleration.x</a:t>
            </a:r>
            <a:r>
              <a:rPr lang="en-US" b="0" i="0" dirty="0">
                <a:solidFill>
                  <a:srgbClr val="3C4043"/>
                </a:solidFill>
                <a:effectLst/>
                <a:latin typeface="inherit"/>
              </a:rPr>
              <a:t>, </a:t>
            </a:r>
            <a:r>
              <a:rPr lang="en-US" b="0" i="0" dirty="0" err="1">
                <a:solidFill>
                  <a:srgbClr val="3C4043"/>
                </a:solidFill>
                <a:effectLst/>
                <a:latin typeface="inherit"/>
              </a:rPr>
              <a:t>userAcceleration.y</a:t>
            </a:r>
            <a:r>
              <a:rPr lang="en-US" b="0" i="0" dirty="0">
                <a:solidFill>
                  <a:srgbClr val="3C4043"/>
                </a:solidFill>
                <a:effectLst/>
                <a:latin typeface="inherit"/>
              </a:rPr>
              <a:t>, </a:t>
            </a:r>
            <a:r>
              <a:rPr lang="en-US" b="0" i="0" dirty="0" err="1">
                <a:solidFill>
                  <a:srgbClr val="3C4043"/>
                </a:solidFill>
                <a:effectLst/>
                <a:latin typeface="inherit"/>
              </a:rPr>
              <a:t>userAcceleration.z</a:t>
            </a:r>
            <a:r>
              <a:rPr lang="en-US" b="0" i="0" dirty="0">
                <a:solidFill>
                  <a:srgbClr val="3C4043"/>
                </a:solidFill>
                <a:effectLst/>
                <a:latin typeface="inherit"/>
              </a:rPr>
              <a:t>.</a:t>
            </a:r>
          </a:p>
          <a:p>
            <a:pPr algn="l" fontAlgn="base"/>
            <a:r>
              <a:rPr lang="en-US" b="0" i="0" dirty="0">
                <a:solidFill>
                  <a:srgbClr val="3C4043"/>
                </a:solidFill>
                <a:effectLst/>
                <a:latin typeface="inherit"/>
              </a:rPr>
              <a:t>The accelerometer measures the sum of two acceleration vectors: gravity and user acceleration. User acceleration is the acceleration that the user imparts to the device. Because Core Motion is able to track a device’s attitude using both the gyroscope and the accelerometer, it can differentiate between gravity and user acceleration. A </a:t>
            </a:r>
            <a:r>
              <a:rPr lang="en-US" b="0" i="0" dirty="0" err="1">
                <a:solidFill>
                  <a:srgbClr val="3C4043"/>
                </a:solidFill>
                <a:effectLst/>
                <a:latin typeface="inherit"/>
              </a:rPr>
              <a:t>CMDeviceMotion</a:t>
            </a:r>
            <a:r>
              <a:rPr lang="en-US" b="0" i="0" dirty="0">
                <a:solidFill>
                  <a:srgbClr val="3C4043"/>
                </a:solidFill>
                <a:effectLst/>
                <a:latin typeface="inherit"/>
              </a:rPr>
              <a:t> object provides both measurements in the gravity and </a:t>
            </a:r>
            <a:r>
              <a:rPr lang="en-US" b="0" i="0" dirty="0" err="1">
                <a:solidFill>
                  <a:srgbClr val="3C4043"/>
                </a:solidFill>
                <a:effectLst/>
                <a:latin typeface="inherit"/>
              </a:rPr>
              <a:t>userAcceleration</a:t>
            </a:r>
            <a:r>
              <a:rPr lang="en-US" b="0" i="0" dirty="0">
                <a:solidFill>
                  <a:srgbClr val="3C4043"/>
                </a:solidFill>
                <a:effectLst/>
                <a:latin typeface="inherit"/>
              </a:rPr>
              <a:t> properties. (</a:t>
            </a:r>
            <a:r>
              <a:rPr lang="en-US" b="0" i="0" u="none" strike="noStrike" dirty="0">
                <a:solidFill>
                  <a:srgbClr val="202124"/>
                </a:solidFill>
                <a:effectLst/>
                <a:latin typeface="inherit"/>
                <a:hlinkClick r:id="rId5"/>
              </a:rPr>
              <a:t>More info</a:t>
            </a:r>
            <a:r>
              <a:rPr lang="en-US" b="0" i="0" dirty="0">
                <a:solidFill>
                  <a:srgbClr val="3C4043"/>
                </a:solidFill>
                <a:effectLst/>
                <a:latin typeface="inherit"/>
              </a:rPr>
              <a:t>)</a:t>
            </a:r>
          </a:p>
          <a:p>
            <a:pPr algn="l" fontAlgn="base"/>
            <a:r>
              <a:rPr lang="en-US" b="0" i="0" dirty="0">
                <a:solidFill>
                  <a:srgbClr val="3C4043"/>
                </a:solidFill>
                <a:effectLst/>
                <a:latin typeface="inherit"/>
              </a:rPr>
              <a:t>There are 6 different labels:</a:t>
            </a:r>
          </a:p>
          <a:p>
            <a:pPr algn="l" fontAlgn="base">
              <a:buFont typeface="+mj-lt"/>
              <a:buAutoNum type="arabicPeriod"/>
            </a:pPr>
            <a:r>
              <a:rPr lang="en-US" b="1" i="0" dirty="0" err="1">
                <a:solidFill>
                  <a:srgbClr val="3C4043"/>
                </a:solidFill>
                <a:effectLst/>
                <a:latin typeface="inherit"/>
              </a:rPr>
              <a:t>dws</a:t>
            </a:r>
            <a:r>
              <a:rPr lang="en-US" b="0" i="0" dirty="0">
                <a:solidFill>
                  <a:srgbClr val="3C4043"/>
                </a:solidFill>
                <a:effectLst/>
                <a:latin typeface="inherit"/>
              </a:rPr>
              <a:t>: downstairs</a:t>
            </a:r>
          </a:p>
          <a:p>
            <a:pPr algn="l" fontAlgn="base">
              <a:buFont typeface="+mj-lt"/>
              <a:buAutoNum type="arabicPeriod"/>
            </a:pPr>
            <a:r>
              <a:rPr lang="en-US" b="1" i="0" dirty="0">
                <a:solidFill>
                  <a:srgbClr val="3C4043"/>
                </a:solidFill>
                <a:effectLst/>
                <a:latin typeface="inherit"/>
              </a:rPr>
              <a:t>ups</a:t>
            </a:r>
            <a:r>
              <a:rPr lang="en-US" b="0" i="0" dirty="0">
                <a:solidFill>
                  <a:srgbClr val="3C4043"/>
                </a:solidFill>
                <a:effectLst/>
                <a:latin typeface="inherit"/>
              </a:rPr>
              <a:t>: upstairs</a:t>
            </a:r>
          </a:p>
          <a:p>
            <a:pPr algn="l" fontAlgn="base">
              <a:buFont typeface="+mj-lt"/>
              <a:buAutoNum type="arabicPeriod"/>
            </a:pPr>
            <a:r>
              <a:rPr lang="en-US" b="1" i="0" dirty="0">
                <a:solidFill>
                  <a:srgbClr val="3C4043"/>
                </a:solidFill>
                <a:effectLst/>
                <a:latin typeface="inherit"/>
              </a:rPr>
              <a:t>sit</a:t>
            </a:r>
            <a:r>
              <a:rPr lang="en-US" b="0" i="0" dirty="0">
                <a:solidFill>
                  <a:srgbClr val="3C4043"/>
                </a:solidFill>
                <a:effectLst/>
                <a:latin typeface="inherit"/>
              </a:rPr>
              <a:t>: sitting</a:t>
            </a:r>
          </a:p>
          <a:p>
            <a:pPr algn="l" fontAlgn="base">
              <a:buFont typeface="+mj-lt"/>
              <a:buAutoNum type="arabicPeriod"/>
            </a:pPr>
            <a:r>
              <a:rPr lang="en-US" b="1" i="0" dirty="0">
                <a:solidFill>
                  <a:srgbClr val="3C4043"/>
                </a:solidFill>
                <a:effectLst/>
                <a:latin typeface="inherit"/>
              </a:rPr>
              <a:t>std</a:t>
            </a:r>
            <a:r>
              <a:rPr lang="en-US" b="0" i="0" dirty="0">
                <a:solidFill>
                  <a:srgbClr val="3C4043"/>
                </a:solidFill>
                <a:effectLst/>
                <a:latin typeface="inherit"/>
              </a:rPr>
              <a:t>: standing</a:t>
            </a:r>
          </a:p>
          <a:p>
            <a:pPr algn="l" fontAlgn="base">
              <a:buFont typeface="+mj-lt"/>
              <a:buAutoNum type="arabicPeriod"/>
            </a:pPr>
            <a:r>
              <a:rPr lang="en-US" b="1" i="0" dirty="0" err="1">
                <a:solidFill>
                  <a:srgbClr val="3C4043"/>
                </a:solidFill>
                <a:effectLst/>
                <a:latin typeface="inherit"/>
              </a:rPr>
              <a:t>wlk</a:t>
            </a:r>
            <a:r>
              <a:rPr lang="en-US" b="0" i="0" dirty="0">
                <a:solidFill>
                  <a:srgbClr val="3C4043"/>
                </a:solidFill>
                <a:effectLst/>
                <a:latin typeface="inherit"/>
              </a:rPr>
              <a:t>: walking</a:t>
            </a:r>
          </a:p>
          <a:p>
            <a:pPr algn="l" fontAlgn="base">
              <a:buFont typeface="+mj-lt"/>
              <a:buAutoNum type="arabicPeriod"/>
            </a:pPr>
            <a:r>
              <a:rPr lang="en-US" b="1" i="0" dirty="0">
                <a:solidFill>
                  <a:srgbClr val="3C4043"/>
                </a:solidFill>
                <a:effectLst/>
                <a:latin typeface="inherit"/>
              </a:rPr>
              <a:t>jog</a:t>
            </a:r>
            <a:r>
              <a:rPr lang="en-US" b="0" i="0" dirty="0">
                <a:solidFill>
                  <a:srgbClr val="3C4043"/>
                </a:solidFill>
                <a:effectLst/>
                <a:latin typeface="inherit"/>
              </a:rPr>
              <a:t>: jogging</a:t>
            </a:r>
          </a:p>
          <a:p>
            <a:pPr algn="l" fontAlgn="base"/>
            <a:r>
              <a:rPr lang="en-US" b="1" i="0" dirty="0">
                <a:solidFill>
                  <a:srgbClr val="202124"/>
                </a:solidFill>
                <a:effectLst/>
                <a:latin typeface="inherit"/>
              </a:rPr>
              <a:t>Acknowledgements</a:t>
            </a:r>
          </a:p>
          <a:p>
            <a:pPr algn="l" fontAlgn="base"/>
            <a:r>
              <a:rPr lang="en-US" b="0" i="0" dirty="0">
                <a:solidFill>
                  <a:srgbClr val="3C4043"/>
                </a:solidFill>
                <a:effectLst/>
                <a:latin typeface="inherit"/>
              </a:rPr>
              <a:t>If you use this dataset, please cite the following paper:</a:t>
            </a:r>
          </a:p>
          <a:p>
            <a:endParaRPr lang="en-US" dirty="0"/>
          </a:p>
        </p:txBody>
      </p:sp>
      <p:sp>
        <p:nvSpPr>
          <p:cNvPr id="4" name="Slide Number Placeholder 3"/>
          <p:cNvSpPr>
            <a:spLocks noGrp="1"/>
          </p:cNvSpPr>
          <p:nvPr>
            <p:ph type="sldNum" sz="quarter" idx="5"/>
          </p:nvPr>
        </p:nvSpPr>
        <p:spPr/>
        <p:txBody>
          <a:bodyPr/>
          <a:lstStyle/>
          <a:p>
            <a:fld id="{518BB9B4-ED14-4B06-939E-BA77E86CF93D}" type="slidenum">
              <a:rPr lang="en-US" smtClean="0"/>
              <a:t>3</a:t>
            </a:fld>
            <a:endParaRPr lang="en-US"/>
          </a:p>
        </p:txBody>
      </p:sp>
    </p:spTree>
    <p:extLst>
      <p:ext uri="{BB962C8B-B14F-4D97-AF65-F5344CB8AC3E}">
        <p14:creationId xmlns:p14="http://schemas.microsoft.com/office/powerpoint/2010/main" val="1331824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ko-KR" b="1" i="0" dirty="0">
                <a:solidFill>
                  <a:srgbClr val="202124"/>
                </a:solidFill>
                <a:effectLst/>
                <a:latin typeface="Times New Roman" panose="02020603050405020304" pitchFamily="18" charset="0"/>
              </a:rPr>
              <a:t>Content</a:t>
            </a:r>
          </a:p>
          <a:p>
            <a:pPr algn="l"/>
            <a:r>
              <a:rPr lang="en-US" altLang="ko-KR" b="0" i="0" dirty="0">
                <a:solidFill>
                  <a:srgbClr val="3C4043"/>
                </a:solidFill>
                <a:effectLst/>
                <a:latin typeface="Times New Roman" panose="02020603050405020304" pitchFamily="18" charset="0"/>
              </a:rPr>
              <a:t>For each participant, the study had been commenced by collecting their demographic (age and gender) and physically-related (height and weight) information. Then, we provided them with a dedicated smartphone (iPhone 6) and asked them to store it in their trousers' front pocket during the experiment. All the participant were asked to wear flat shoes. We then asked them to perform 6 different activities (walk downstairs, walk upstairs, sit, stand and jogging) around the Queen Mary University of London's Mile End campus. For each trial, the researcher set up the phone and gave it to the current participants, then the researcher stood in a corner. Then, the participant pressed the start button of </a:t>
            </a:r>
            <a:r>
              <a:rPr lang="en-US" altLang="ko-KR" b="0" i="0" u="none" strike="noStrike" dirty="0" err="1">
                <a:solidFill>
                  <a:srgbClr val="202124"/>
                </a:solidFill>
                <a:effectLst/>
                <a:latin typeface="Times New Roman" panose="02020603050405020304" pitchFamily="18" charset="0"/>
                <a:hlinkClick r:id="rId3"/>
              </a:rPr>
              <a:t>Crowdsense</a:t>
            </a:r>
            <a:r>
              <a:rPr lang="en-US" altLang="ko-KR" b="0" i="0" u="none" strike="noStrike" dirty="0">
                <a:solidFill>
                  <a:srgbClr val="202124"/>
                </a:solidFill>
                <a:effectLst/>
                <a:latin typeface="Times New Roman" panose="02020603050405020304" pitchFamily="18" charset="0"/>
                <a:hlinkClick r:id="rId3"/>
              </a:rPr>
              <a:t> app</a:t>
            </a:r>
            <a:r>
              <a:rPr lang="en-US" altLang="ko-KR" b="0" i="0" dirty="0">
                <a:solidFill>
                  <a:srgbClr val="3C4043"/>
                </a:solidFill>
                <a:effectLst/>
                <a:latin typeface="Times New Roman" panose="02020603050405020304" pitchFamily="18" charset="0"/>
              </a:rPr>
              <a:t> and put it in their trousers' front pocket and performed the specified activity. We asked them to do it as natural as possible, like their everyday life. At the end of each trial, they took the phone out of their pocket and pressed the stop button. The exact places and routes for running all the activities are shown in the illustrative map in the following Figure.</a:t>
            </a:r>
          </a:p>
          <a:p>
            <a:pPr algn="l"/>
            <a:r>
              <a:rPr lang="en-US" altLang="ko-KR" b="0" i="0" dirty="0">
                <a:solidFill>
                  <a:srgbClr val="3C4043"/>
                </a:solidFill>
                <a:effectLst/>
                <a:latin typeface="Times New Roman" panose="02020603050405020304" pitchFamily="18" charset="0"/>
              </a:rPr>
              <a:t>As we can see, there are 15 trials:</a:t>
            </a:r>
          </a:p>
          <a:p>
            <a:pPr algn="l">
              <a:buFont typeface="+mj-lt"/>
              <a:buAutoNum type="arabicPeriod"/>
            </a:pPr>
            <a:r>
              <a:rPr lang="en-US" altLang="ko-KR" b="0" i="0" dirty="0">
                <a:solidFill>
                  <a:srgbClr val="3C4043"/>
                </a:solidFill>
                <a:effectLst/>
                <a:latin typeface="Times New Roman" panose="02020603050405020304" pitchFamily="18" charset="0"/>
              </a:rPr>
              <a:t>Long trials: those with number 1 to 9 with around 2 to 3 minutes duration.</a:t>
            </a:r>
          </a:p>
          <a:p>
            <a:pPr algn="l">
              <a:buFont typeface="+mj-lt"/>
              <a:buAutoNum type="arabicPeriod"/>
            </a:pPr>
            <a:r>
              <a:rPr lang="en-US" altLang="ko-KR" b="0" i="0" dirty="0">
                <a:solidFill>
                  <a:srgbClr val="3C4043"/>
                </a:solidFill>
                <a:effectLst/>
                <a:latin typeface="Times New Roman" panose="02020603050405020304" pitchFamily="18" charset="0"/>
              </a:rPr>
              <a:t>Short trials: those with number 11 to 16 that are around 30 seconds to 1 minutes duration.</a:t>
            </a:r>
          </a:p>
          <a:p>
            <a:pPr algn="l"/>
            <a:r>
              <a:rPr lang="en-US" altLang="ko-KR" b="0" i="0" dirty="0">
                <a:solidFill>
                  <a:srgbClr val="3C4043"/>
                </a:solidFill>
                <a:effectLst/>
                <a:latin typeface="Times New Roman" panose="02020603050405020304" pitchFamily="18" charset="0"/>
              </a:rPr>
              <a:t>There are 24 data subjects. The </a:t>
            </a:r>
            <a:r>
              <a:rPr lang="en-US" altLang="ko-KR" b="0" i="0" dirty="0" err="1">
                <a:solidFill>
                  <a:srgbClr val="3C4043"/>
                </a:solidFill>
                <a:effectLst/>
                <a:latin typeface="Times New Roman" panose="02020603050405020304" pitchFamily="18" charset="0"/>
              </a:rPr>
              <a:t>A_DeviceMotion_data</a:t>
            </a:r>
            <a:r>
              <a:rPr lang="en-US" altLang="ko-KR" b="0" i="0" dirty="0">
                <a:solidFill>
                  <a:srgbClr val="3C4043"/>
                </a:solidFill>
                <a:effectLst/>
                <a:latin typeface="Times New Roman" panose="02020603050405020304" pitchFamily="18" charset="0"/>
              </a:rPr>
              <a:t> folder contains time-series collected by both Accelerometer and Gyroscope for all 15 trials. For every trial we have a multivariate time-series. Thus, we have time-series with 12 features: </a:t>
            </a:r>
            <a:r>
              <a:rPr lang="en-US" altLang="ko-KR" b="0" i="0" dirty="0" err="1">
                <a:solidFill>
                  <a:srgbClr val="3C4043"/>
                </a:solidFill>
                <a:effectLst/>
                <a:latin typeface="Times New Roman" panose="02020603050405020304" pitchFamily="18" charset="0"/>
              </a:rPr>
              <a:t>attitude.roll</a:t>
            </a:r>
            <a:r>
              <a:rPr lang="en-US" altLang="ko-KR" b="0" i="0" dirty="0">
                <a:solidFill>
                  <a:srgbClr val="3C4043"/>
                </a:solidFill>
                <a:effectLst/>
                <a:latin typeface="Times New Roman" panose="02020603050405020304" pitchFamily="18" charset="0"/>
              </a:rPr>
              <a:t>, </a:t>
            </a:r>
            <a:r>
              <a:rPr lang="en-US" altLang="ko-KR" b="0" i="0" dirty="0" err="1">
                <a:solidFill>
                  <a:srgbClr val="3C4043"/>
                </a:solidFill>
                <a:effectLst/>
                <a:latin typeface="Times New Roman" panose="02020603050405020304" pitchFamily="18" charset="0"/>
              </a:rPr>
              <a:t>attitude.pitch</a:t>
            </a:r>
            <a:r>
              <a:rPr lang="en-US" altLang="ko-KR" b="0" i="0" dirty="0">
                <a:solidFill>
                  <a:srgbClr val="3C4043"/>
                </a:solidFill>
                <a:effectLst/>
                <a:latin typeface="Times New Roman" panose="02020603050405020304" pitchFamily="18" charset="0"/>
              </a:rPr>
              <a:t>, </a:t>
            </a:r>
            <a:r>
              <a:rPr lang="en-US" altLang="ko-KR" b="0" i="0" dirty="0" err="1">
                <a:solidFill>
                  <a:srgbClr val="3C4043"/>
                </a:solidFill>
                <a:effectLst/>
                <a:latin typeface="Times New Roman" panose="02020603050405020304" pitchFamily="18" charset="0"/>
              </a:rPr>
              <a:t>attitude.yaw</a:t>
            </a:r>
            <a:r>
              <a:rPr lang="en-US" altLang="ko-KR" b="0" i="0" dirty="0">
                <a:solidFill>
                  <a:srgbClr val="3C4043"/>
                </a:solidFill>
                <a:effectLst/>
                <a:latin typeface="Times New Roman" panose="02020603050405020304" pitchFamily="18" charset="0"/>
              </a:rPr>
              <a:t>, </a:t>
            </a:r>
            <a:r>
              <a:rPr lang="en-US" altLang="ko-KR" b="0" i="0" dirty="0" err="1">
                <a:solidFill>
                  <a:srgbClr val="3C4043"/>
                </a:solidFill>
                <a:effectLst/>
                <a:latin typeface="Times New Roman" panose="02020603050405020304" pitchFamily="18" charset="0"/>
              </a:rPr>
              <a:t>gravity.x</a:t>
            </a:r>
            <a:r>
              <a:rPr lang="en-US" altLang="ko-KR" b="0" i="0" dirty="0">
                <a:solidFill>
                  <a:srgbClr val="3C4043"/>
                </a:solidFill>
                <a:effectLst/>
                <a:latin typeface="Times New Roman" panose="02020603050405020304" pitchFamily="18" charset="0"/>
              </a:rPr>
              <a:t>, </a:t>
            </a:r>
            <a:r>
              <a:rPr lang="en-US" altLang="ko-KR" b="0" i="0" dirty="0" err="1">
                <a:solidFill>
                  <a:srgbClr val="3C4043"/>
                </a:solidFill>
                <a:effectLst/>
                <a:latin typeface="Times New Roman" panose="02020603050405020304" pitchFamily="18" charset="0"/>
              </a:rPr>
              <a:t>gravity.y</a:t>
            </a:r>
            <a:r>
              <a:rPr lang="en-US" altLang="ko-KR" b="0" i="0" dirty="0">
                <a:solidFill>
                  <a:srgbClr val="3C4043"/>
                </a:solidFill>
                <a:effectLst/>
                <a:latin typeface="Times New Roman" panose="02020603050405020304" pitchFamily="18" charset="0"/>
              </a:rPr>
              <a:t>, </a:t>
            </a:r>
            <a:r>
              <a:rPr lang="en-US" altLang="ko-KR" b="0" i="0" dirty="0" err="1">
                <a:solidFill>
                  <a:srgbClr val="3C4043"/>
                </a:solidFill>
                <a:effectLst/>
                <a:latin typeface="Times New Roman" panose="02020603050405020304" pitchFamily="18" charset="0"/>
              </a:rPr>
              <a:t>gravity.z</a:t>
            </a:r>
            <a:r>
              <a:rPr lang="en-US" altLang="ko-KR" b="0" i="0" dirty="0">
                <a:solidFill>
                  <a:srgbClr val="3C4043"/>
                </a:solidFill>
                <a:effectLst/>
                <a:latin typeface="Times New Roman" panose="02020603050405020304" pitchFamily="18" charset="0"/>
              </a:rPr>
              <a:t>, </a:t>
            </a:r>
            <a:r>
              <a:rPr lang="en-US" altLang="ko-KR" b="0" i="0" dirty="0" err="1">
                <a:solidFill>
                  <a:srgbClr val="3C4043"/>
                </a:solidFill>
                <a:effectLst/>
                <a:latin typeface="Times New Roman" panose="02020603050405020304" pitchFamily="18" charset="0"/>
              </a:rPr>
              <a:t>rotationRate.x</a:t>
            </a:r>
            <a:r>
              <a:rPr lang="en-US" altLang="ko-KR" b="0" i="0" dirty="0">
                <a:solidFill>
                  <a:srgbClr val="3C4043"/>
                </a:solidFill>
                <a:effectLst/>
                <a:latin typeface="Times New Roman" panose="02020603050405020304" pitchFamily="18" charset="0"/>
              </a:rPr>
              <a:t>, </a:t>
            </a:r>
            <a:r>
              <a:rPr lang="en-US" altLang="ko-KR" b="0" i="0" dirty="0" err="1">
                <a:solidFill>
                  <a:srgbClr val="3C4043"/>
                </a:solidFill>
                <a:effectLst/>
                <a:latin typeface="Times New Roman" panose="02020603050405020304" pitchFamily="18" charset="0"/>
              </a:rPr>
              <a:t>rotationRate.y</a:t>
            </a:r>
            <a:r>
              <a:rPr lang="en-US" altLang="ko-KR" b="0" i="0" dirty="0">
                <a:solidFill>
                  <a:srgbClr val="3C4043"/>
                </a:solidFill>
                <a:effectLst/>
                <a:latin typeface="Times New Roman" panose="02020603050405020304" pitchFamily="18" charset="0"/>
              </a:rPr>
              <a:t>, </a:t>
            </a:r>
            <a:r>
              <a:rPr lang="en-US" altLang="ko-KR" b="0" i="0" dirty="0" err="1">
                <a:solidFill>
                  <a:srgbClr val="3C4043"/>
                </a:solidFill>
                <a:effectLst/>
                <a:latin typeface="Times New Roman" panose="02020603050405020304" pitchFamily="18" charset="0"/>
              </a:rPr>
              <a:t>rotationRate.z</a:t>
            </a:r>
            <a:r>
              <a:rPr lang="en-US" altLang="ko-KR" b="0" i="0" dirty="0">
                <a:solidFill>
                  <a:srgbClr val="3C4043"/>
                </a:solidFill>
                <a:effectLst/>
                <a:latin typeface="Times New Roman" panose="02020603050405020304" pitchFamily="18" charset="0"/>
              </a:rPr>
              <a:t>, </a:t>
            </a:r>
            <a:r>
              <a:rPr lang="en-US" altLang="ko-KR" b="0" i="0" dirty="0" err="1">
                <a:solidFill>
                  <a:srgbClr val="3C4043"/>
                </a:solidFill>
                <a:effectLst/>
                <a:latin typeface="Times New Roman" panose="02020603050405020304" pitchFamily="18" charset="0"/>
              </a:rPr>
              <a:t>userAcceleration.x</a:t>
            </a:r>
            <a:r>
              <a:rPr lang="en-US" altLang="ko-KR" b="0" i="0" dirty="0">
                <a:solidFill>
                  <a:srgbClr val="3C4043"/>
                </a:solidFill>
                <a:effectLst/>
                <a:latin typeface="Times New Roman" panose="02020603050405020304" pitchFamily="18" charset="0"/>
              </a:rPr>
              <a:t>, </a:t>
            </a:r>
            <a:r>
              <a:rPr lang="en-US" altLang="ko-KR" b="0" i="0" dirty="0" err="1">
                <a:solidFill>
                  <a:srgbClr val="3C4043"/>
                </a:solidFill>
                <a:effectLst/>
                <a:latin typeface="Times New Roman" panose="02020603050405020304" pitchFamily="18" charset="0"/>
              </a:rPr>
              <a:t>userAcceleration.y</a:t>
            </a:r>
            <a:r>
              <a:rPr lang="en-US" altLang="ko-KR" b="0" i="0" dirty="0">
                <a:solidFill>
                  <a:srgbClr val="3C4043"/>
                </a:solidFill>
                <a:effectLst/>
                <a:latin typeface="Times New Roman" panose="02020603050405020304" pitchFamily="18" charset="0"/>
              </a:rPr>
              <a:t>, </a:t>
            </a:r>
            <a:r>
              <a:rPr lang="en-US" altLang="ko-KR" b="0" i="0" dirty="0" err="1">
                <a:solidFill>
                  <a:srgbClr val="3C4043"/>
                </a:solidFill>
                <a:effectLst/>
                <a:latin typeface="Times New Roman" panose="02020603050405020304" pitchFamily="18" charset="0"/>
              </a:rPr>
              <a:t>userAcceleration.z</a:t>
            </a:r>
            <a:r>
              <a:rPr lang="en-US" altLang="ko-KR" b="0" i="0" dirty="0">
                <a:solidFill>
                  <a:srgbClr val="3C4043"/>
                </a:solidFill>
                <a:effectLst/>
                <a:latin typeface="Times New Roman" panose="02020603050405020304" pitchFamily="18" charset="0"/>
              </a:rPr>
              <a:t>.</a:t>
            </a:r>
          </a:p>
          <a:p>
            <a:pPr algn="l"/>
            <a:r>
              <a:rPr lang="en-US" altLang="ko-KR" b="0" i="0" dirty="0">
                <a:solidFill>
                  <a:srgbClr val="3C4043"/>
                </a:solidFill>
                <a:effectLst/>
                <a:latin typeface="Times New Roman" panose="02020603050405020304" pitchFamily="18" charset="0"/>
              </a:rPr>
              <a:t>The accelerometer measures the sum of two acceleration vectors: gravity and user acceleration. User acceleration is the acceleration that the user imparts to the device. Because Core Motion is able to track a device’s attitude using both the gyroscope and the accelerometer, it can differentiate between gravity and user acceleration. A </a:t>
            </a:r>
            <a:r>
              <a:rPr lang="en-US" altLang="ko-KR" b="0" i="0" dirty="0" err="1">
                <a:solidFill>
                  <a:srgbClr val="3C4043"/>
                </a:solidFill>
                <a:effectLst/>
                <a:latin typeface="Times New Roman" panose="02020603050405020304" pitchFamily="18" charset="0"/>
              </a:rPr>
              <a:t>CMDeviceMotion</a:t>
            </a:r>
            <a:r>
              <a:rPr lang="en-US" altLang="ko-KR" b="0" i="0" dirty="0">
                <a:solidFill>
                  <a:srgbClr val="3C4043"/>
                </a:solidFill>
                <a:effectLst/>
                <a:latin typeface="Times New Roman" panose="02020603050405020304" pitchFamily="18" charset="0"/>
              </a:rPr>
              <a:t> object provides both measurements in the gravity and </a:t>
            </a:r>
            <a:r>
              <a:rPr lang="en-US" altLang="ko-KR" b="0" i="0" dirty="0" err="1">
                <a:solidFill>
                  <a:srgbClr val="3C4043"/>
                </a:solidFill>
                <a:effectLst/>
                <a:latin typeface="Times New Roman" panose="02020603050405020304" pitchFamily="18" charset="0"/>
              </a:rPr>
              <a:t>userAcceleration</a:t>
            </a:r>
            <a:r>
              <a:rPr lang="en-US" altLang="ko-KR" b="0" i="0" dirty="0">
                <a:solidFill>
                  <a:srgbClr val="3C4043"/>
                </a:solidFill>
                <a:effectLst/>
                <a:latin typeface="Times New Roman" panose="02020603050405020304" pitchFamily="18" charset="0"/>
              </a:rPr>
              <a:t> properties. (</a:t>
            </a:r>
            <a:r>
              <a:rPr lang="en-US" altLang="ko-KR" b="0" i="0" u="none" strike="noStrike" dirty="0">
                <a:solidFill>
                  <a:srgbClr val="202124"/>
                </a:solidFill>
                <a:effectLst/>
                <a:latin typeface="Times New Roman" panose="02020603050405020304" pitchFamily="18" charset="0"/>
                <a:hlinkClick r:id="rId4"/>
              </a:rPr>
              <a:t>More info</a:t>
            </a:r>
            <a:r>
              <a:rPr lang="en-US" altLang="ko-KR" b="0" i="0" dirty="0">
                <a:solidFill>
                  <a:srgbClr val="3C4043"/>
                </a:solidFill>
                <a:effectLst/>
                <a:latin typeface="Times New Roman" panose="02020603050405020304" pitchFamily="18" charset="0"/>
              </a:rPr>
              <a:t>)</a:t>
            </a:r>
          </a:p>
          <a:p>
            <a:pPr algn="l"/>
            <a:r>
              <a:rPr lang="en-US" altLang="ko-KR" b="0" i="0" dirty="0">
                <a:solidFill>
                  <a:srgbClr val="3C4043"/>
                </a:solidFill>
                <a:effectLst/>
                <a:latin typeface="Times New Roman" panose="02020603050405020304" pitchFamily="18" charset="0"/>
              </a:rPr>
              <a:t>There are 6 different labels:</a:t>
            </a:r>
          </a:p>
          <a:p>
            <a:pPr algn="l">
              <a:buFont typeface="+mj-lt"/>
              <a:buAutoNum type="arabicPeriod"/>
            </a:pPr>
            <a:r>
              <a:rPr lang="en-US" altLang="ko-KR" b="1" i="0" dirty="0" err="1">
                <a:solidFill>
                  <a:srgbClr val="3C4043"/>
                </a:solidFill>
                <a:effectLst/>
                <a:latin typeface="Times New Roman" panose="02020603050405020304" pitchFamily="18" charset="0"/>
              </a:rPr>
              <a:t>dws</a:t>
            </a:r>
            <a:r>
              <a:rPr lang="en-US" altLang="ko-KR" b="0" i="0" dirty="0">
                <a:solidFill>
                  <a:srgbClr val="3C4043"/>
                </a:solidFill>
                <a:effectLst/>
                <a:latin typeface="Times New Roman" panose="02020603050405020304" pitchFamily="18" charset="0"/>
              </a:rPr>
              <a:t>: downstairs</a:t>
            </a:r>
          </a:p>
          <a:p>
            <a:pPr algn="l">
              <a:buFont typeface="+mj-lt"/>
              <a:buAutoNum type="arabicPeriod"/>
            </a:pPr>
            <a:r>
              <a:rPr lang="en-US" altLang="ko-KR" b="1" i="0" dirty="0">
                <a:solidFill>
                  <a:srgbClr val="3C4043"/>
                </a:solidFill>
                <a:effectLst/>
                <a:latin typeface="Times New Roman" panose="02020603050405020304" pitchFamily="18" charset="0"/>
              </a:rPr>
              <a:t>ups</a:t>
            </a:r>
            <a:r>
              <a:rPr lang="en-US" altLang="ko-KR" b="0" i="0" dirty="0">
                <a:solidFill>
                  <a:srgbClr val="3C4043"/>
                </a:solidFill>
                <a:effectLst/>
                <a:latin typeface="Times New Roman" panose="02020603050405020304" pitchFamily="18" charset="0"/>
              </a:rPr>
              <a:t>: upstairs</a:t>
            </a:r>
          </a:p>
          <a:p>
            <a:pPr algn="l">
              <a:buFont typeface="+mj-lt"/>
              <a:buAutoNum type="arabicPeriod"/>
            </a:pPr>
            <a:r>
              <a:rPr lang="en-US" altLang="ko-KR" b="1" i="0" dirty="0">
                <a:solidFill>
                  <a:srgbClr val="3C4043"/>
                </a:solidFill>
                <a:effectLst/>
                <a:latin typeface="Times New Roman" panose="02020603050405020304" pitchFamily="18" charset="0"/>
              </a:rPr>
              <a:t>sit</a:t>
            </a:r>
            <a:r>
              <a:rPr lang="en-US" altLang="ko-KR" b="0" i="0" dirty="0">
                <a:solidFill>
                  <a:srgbClr val="3C4043"/>
                </a:solidFill>
                <a:effectLst/>
                <a:latin typeface="Times New Roman" panose="02020603050405020304" pitchFamily="18" charset="0"/>
              </a:rPr>
              <a:t>: sitting</a:t>
            </a:r>
          </a:p>
          <a:p>
            <a:pPr algn="l">
              <a:buFont typeface="+mj-lt"/>
              <a:buAutoNum type="arabicPeriod"/>
            </a:pPr>
            <a:r>
              <a:rPr lang="en-US" altLang="ko-KR" b="1" i="0" dirty="0">
                <a:solidFill>
                  <a:srgbClr val="3C4043"/>
                </a:solidFill>
                <a:effectLst/>
                <a:latin typeface="Times New Roman" panose="02020603050405020304" pitchFamily="18" charset="0"/>
              </a:rPr>
              <a:t>std</a:t>
            </a:r>
            <a:r>
              <a:rPr lang="en-US" altLang="ko-KR" b="0" i="0" dirty="0">
                <a:solidFill>
                  <a:srgbClr val="3C4043"/>
                </a:solidFill>
                <a:effectLst/>
                <a:latin typeface="Times New Roman" panose="02020603050405020304" pitchFamily="18" charset="0"/>
              </a:rPr>
              <a:t>: standing</a:t>
            </a:r>
          </a:p>
          <a:p>
            <a:pPr algn="l">
              <a:buFont typeface="+mj-lt"/>
              <a:buAutoNum type="arabicPeriod"/>
            </a:pPr>
            <a:r>
              <a:rPr lang="en-US" altLang="ko-KR" b="1" i="0" dirty="0" err="1">
                <a:solidFill>
                  <a:srgbClr val="3C4043"/>
                </a:solidFill>
                <a:effectLst/>
                <a:latin typeface="Times New Roman" panose="02020603050405020304" pitchFamily="18" charset="0"/>
              </a:rPr>
              <a:t>wlk</a:t>
            </a:r>
            <a:r>
              <a:rPr lang="en-US" altLang="ko-KR" b="0" i="0" dirty="0">
                <a:solidFill>
                  <a:srgbClr val="3C4043"/>
                </a:solidFill>
                <a:effectLst/>
                <a:latin typeface="Times New Roman" panose="02020603050405020304" pitchFamily="18" charset="0"/>
              </a:rPr>
              <a:t>: walking</a:t>
            </a:r>
          </a:p>
          <a:p>
            <a:pPr algn="l">
              <a:buFont typeface="+mj-lt"/>
              <a:buAutoNum type="arabicPeriod"/>
            </a:pPr>
            <a:r>
              <a:rPr lang="en-US" altLang="ko-KR" b="1" i="0" dirty="0">
                <a:solidFill>
                  <a:srgbClr val="3C4043"/>
                </a:solidFill>
                <a:effectLst/>
                <a:latin typeface="Times New Roman" panose="02020603050405020304" pitchFamily="18" charset="0"/>
              </a:rPr>
              <a:t>jog</a:t>
            </a:r>
            <a:r>
              <a:rPr lang="en-US" altLang="ko-KR" b="0" i="0" dirty="0">
                <a:solidFill>
                  <a:srgbClr val="3C4043"/>
                </a:solidFill>
                <a:effectLst/>
                <a:latin typeface="Times New Roman" panose="02020603050405020304" pitchFamily="18" charset="0"/>
              </a:rPr>
              <a:t>: jogging</a:t>
            </a:r>
          </a:p>
          <a:p>
            <a:endParaRPr lang="ko-KR" alt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349035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altLang="ko-KR" b="1" i="0" dirty="0">
              <a:solidFill>
                <a:srgbClr val="3C4043"/>
              </a:solidFill>
              <a:effectLst/>
              <a:latin typeface="Times New Roman" panose="02020603050405020304" pitchFamily="18" charset="0"/>
            </a:endParaRPr>
          </a:p>
          <a:p>
            <a:pPr algn="l">
              <a:buFont typeface="+mj-lt"/>
              <a:buAutoNum type="arabicPeriod"/>
            </a:pPr>
            <a:r>
              <a:rPr lang="en-US" altLang="ko-KR" b="1" i="0" dirty="0" err="1">
                <a:solidFill>
                  <a:srgbClr val="3C4043"/>
                </a:solidFill>
                <a:effectLst/>
                <a:latin typeface="Times New Roman" panose="02020603050405020304" pitchFamily="18" charset="0"/>
              </a:rPr>
              <a:t>dws</a:t>
            </a:r>
            <a:r>
              <a:rPr lang="en-US" altLang="ko-KR" b="0" i="0" dirty="0">
                <a:solidFill>
                  <a:srgbClr val="3C4043"/>
                </a:solidFill>
                <a:effectLst/>
                <a:latin typeface="Times New Roman" panose="02020603050405020304" pitchFamily="18" charset="0"/>
              </a:rPr>
              <a:t>: downstairs</a:t>
            </a:r>
          </a:p>
          <a:p>
            <a:pPr algn="l">
              <a:buFont typeface="+mj-lt"/>
              <a:buAutoNum type="arabicPeriod"/>
            </a:pPr>
            <a:r>
              <a:rPr lang="en-US" altLang="ko-KR" b="1" i="0" dirty="0">
                <a:solidFill>
                  <a:srgbClr val="3C4043"/>
                </a:solidFill>
                <a:effectLst/>
                <a:latin typeface="Times New Roman" panose="02020603050405020304" pitchFamily="18" charset="0"/>
              </a:rPr>
              <a:t>ups</a:t>
            </a:r>
            <a:r>
              <a:rPr lang="en-US" altLang="ko-KR" b="0" i="0" dirty="0">
                <a:solidFill>
                  <a:srgbClr val="3C4043"/>
                </a:solidFill>
                <a:effectLst/>
                <a:latin typeface="Times New Roman" panose="02020603050405020304" pitchFamily="18" charset="0"/>
              </a:rPr>
              <a:t>: upstairs</a:t>
            </a:r>
          </a:p>
          <a:p>
            <a:pPr algn="l">
              <a:buFont typeface="+mj-lt"/>
              <a:buAutoNum type="arabicPeriod"/>
            </a:pPr>
            <a:r>
              <a:rPr lang="en-US" altLang="ko-KR" b="1" i="0" dirty="0">
                <a:solidFill>
                  <a:srgbClr val="3C4043"/>
                </a:solidFill>
                <a:effectLst/>
                <a:latin typeface="Times New Roman" panose="02020603050405020304" pitchFamily="18" charset="0"/>
              </a:rPr>
              <a:t>sit</a:t>
            </a:r>
            <a:r>
              <a:rPr lang="en-US" altLang="ko-KR" b="0" i="0" dirty="0">
                <a:solidFill>
                  <a:srgbClr val="3C4043"/>
                </a:solidFill>
                <a:effectLst/>
                <a:latin typeface="Times New Roman" panose="02020603050405020304" pitchFamily="18" charset="0"/>
              </a:rPr>
              <a:t>: sitting</a:t>
            </a:r>
          </a:p>
          <a:p>
            <a:pPr algn="l">
              <a:buFont typeface="+mj-lt"/>
              <a:buAutoNum type="arabicPeriod"/>
            </a:pPr>
            <a:r>
              <a:rPr lang="en-US" altLang="ko-KR" b="1" i="0" dirty="0">
                <a:solidFill>
                  <a:srgbClr val="3C4043"/>
                </a:solidFill>
                <a:effectLst/>
                <a:latin typeface="Times New Roman" panose="02020603050405020304" pitchFamily="18" charset="0"/>
              </a:rPr>
              <a:t>std</a:t>
            </a:r>
            <a:r>
              <a:rPr lang="en-US" altLang="ko-KR" b="0" i="0" dirty="0">
                <a:solidFill>
                  <a:srgbClr val="3C4043"/>
                </a:solidFill>
                <a:effectLst/>
                <a:latin typeface="Times New Roman" panose="02020603050405020304" pitchFamily="18" charset="0"/>
              </a:rPr>
              <a:t>: standing</a:t>
            </a:r>
          </a:p>
          <a:p>
            <a:pPr algn="l">
              <a:buFont typeface="+mj-lt"/>
              <a:buAutoNum type="arabicPeriod"/>
            </a:pPr>
            <a:r>
              <a:rPr lang="en-US" altLang="ko-KR" b="1" i="0" dirty="0" err="1">
                <a:solidFill>
                  <a:srgbClr val="3C4043"/>
                </a:solidFill>
                <a:effectLst/>
                <a:latin typeface="Times New Roman" panose="02020603050405020304" pitchFamily="18" charset="0"/>
              </a:rPr>
              <a:t>wlk</a:t>
            </a:r>
            <a:r>
              <a:rPr lang="en-US" altLang="ko-KR" b="0" i="0" dirty="0">
                <a:solidFill>
                  <a:srgbClr val="3C4043"/>
                </a:solidFill>
                <a:effectLst/>
                <a:latin typeface="Times New Roman" panose="02020603050405020304" pitchFamily="18" charset="0"/>
              </a:rPr>
              <a:t>: walking</a:t>
            </a:r>
          </a:p>
          <a:p>
            <a:pPr algn="l">
              <a:buFont typeface="+mj-lt"/>
              <a:buAutoNum type="arabicPeriod"/>
            </a:pPr>
            <a:r>
              <a:rPr lang="en-US" altLang="ko-KR" b="1" i="0" dirty="0">
                <a:solidFill>
                  <a:srgbClr val="3C4043"/>
                </a:solidFill>
                <a:effectLst/>
                <a:latin typeface="Times New Roman" panose="02020603050405020304" pitchFamily="18" charset="0"/>
              </a:rPr>
              <a:t>jog</a:t>
            </a:r>
            <a:r>
              <a:rPr lang="en-US" altLang="ko-KR" b="0" i="0" dirty="0">
                <a:solidFill>
                  <a:srgbClr val="3C4043"/>
                </a:solidFill>
                <a:effectLst/>
                <a:latin typeface="Times New Roman" panose="02020603050405020304" pitchFamily="18" charset="0"/>
              </a:rPr>
              <a:t>: jogging</a:t>
            </a:r>
          </a:p>
          <a:p>
            <a:endParaRPr lang="ko-KR" alt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89771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altLang="ko-KR" b="1" i="0" dirty="0">
              <a:solidFill>
                <a:srgbClr val="3C4043"/>
              </a:solidFill>
              <a:effectLst/>
              <a:latin typeface="Times New Roman" panose="02020603050405020304" pitchFamily="18" charset="0"/>
            </a:endParaRPr>
          </a:p>
          <a:p>
            <a:pPr algn="l">
              <a:buFont typeface="+mj-lt"/>
              <a:buAutoNum type="arabicPeriod"/>
            </a:pPr>
            <a:r>
              <a:rPr lang="en-US" altLang="ko-KR" b="1" i="0" dirty="0" err="1">
                <a:solidFill>
                  <a:srgbClr val="3C4043"/>
                </a:solidFill>
                <a:effectLst/>
                <a:latin typeface="Times New Roman" panose="02020603050405020304" pitchFamily="18" charset="0"/>
              </a:rPr>
              <a:t>dws</a:t>
            </a:r>
            <a:r>
              <a:rPr lang="en-US" altLang="ko-KR" b="0" i="0" dirty="0">
                <a:solidFill>
                  <a:srgbClr val="3C4043"/>
                </a:solidFill>
                <a:effectLst/>
                <a:latin typeface="Times New Roman" panose="02020603050405020304" pitchFamily="18" charset="0"/>
              </a:rPr>
              <a:t>: downstairs</a:t>
            </a:r>
          </a:p>
          <a:p>
            <a:pPr algn="l">
              <a:buFont typeface="+mj-lt"/>
              <a:buAutoNum type="arabicPeriod"/>
            </a:pPr>
            <a:r>
              <a:rPr lang="en-US" altLang="ko-KR" b="1" i="0" dirty="0">
                <a:solidFill>
                  <a:srgbClr val="3C4043"/>
                </a:solidFill>
                <a:effectLst/>
                <a:latin typeface="Times New Roman" panose="02020603050405020304" pitchFamily="18" charset="0"/>
              </a:rPr>
              <a:t>ups</a:t>
            </a:r>
            <a:r>
              <a:rPr lang="en-US" altLang="ko-KR" b="0" i="0" dirty="0">
                <a:solidFill>
                  <a:srgbClr val="3C4043"/>
                </a:solidFill>
                <a:effectLst/>
                <a:latin typeface="Times New Roman" panose="02020603050405020304" pitchFamily="18" charset="0"/>
              </a:rPr>
              <a:t>: upstairs</a:t>
            </a:r>
          </a:p>
          <a:p>
            <a:pPr algn="l">
              <a:buFont typeface="+mj-lt"/>
              <a:buAutoNum type="arabicPeriod"/>
            </a:pPr>
            <a:r>
              <a:rPr lang="en-US" altLang="ko-KR" b="1" i="0" dirty="0">
                <a:solidFill>
                  <a:srgbClr val="3C4043"/>
                </a:solidFill>
                <a:effectLst/>
                <a:latin typeface="Times New Roman" panose="02020603050405020304" pitchFamily="18" charset="0"/>
              </a:rPr>
              <a:t>sit</a:t>
            </a:r>
            <a:r>
              <a:rPr lang="en-US" altLang="ko-KR" b="0" i="0" dirty="0">
                <a:solidFill>
                  <a:srgbClr val="3C4043"/>
                </a:solidFill>
                <a:effectLst/>
                <a:latin typeface="Times New Roman" panose="02020603050405020304" pitchFamily="18" charset="0"/>
              </a:rPr>
              <a:t>: sitting</a:t>
            </a:r>
          </a:p>
          <a:p>
            <a:pPr algn="l">
              <a:buFont typeface="+mj-lt"/>
              <a:buAutoNum type="arabicPeriod"/>
            </a:pPr>
            <a:r>
              <a:rPr lang="en-US" altLang="ko-KR" b="1" i="0" dirty="0">
                <a:solidFill>
                  <a:srgbClr val="3C4043"/>
                </a:solidFill>
                <a:effectLst/>
                <a:latin typeface="Times New Roman" panose="02020603050405020304" pitchFamily="18" charset="0"/>
              </a:rPr>
              <a:t>std</a:t>
            </a:r>
            <a:r>
              <a:rPr lang="en-US" altLang="ko-KR" b="0" i="0" dirty="0">
                <a:solidFill>
                  <a:srgbClr val="3C4043"/>
                </a:solidFill>
                <a:effectLst/>
                <a:latin typeface="Times New Roman" panose="02020603050405020304" pitchFamily="18" charset="0"/>
              </a:rPr>
              <a:t>: standing</a:t>
            </a:r>
          </a:p>
          <a:p>
            <a:pPr algn="l">
              <a:buFont typeface="+mj-lt"/>
              <a:buAutoNum type="arabicPeriod"/>
            </a:pPr>
            <a:r>
              <a:rPr lang="en-US" altLang="ko-KR" b="1" i="0" dirty="0" err="1">
                <a:solidFill>
                  <a:srgbClr val="3C4043"/>
                </a:solidFill>
                <a:effectLst/>
                <a:latin typeface="Times New Roman" panose="02020603050405020304" pitchFamily="18" charset="0"/>
              </a:rPr>
              <a:t>wlk</a:t>
            </a:r>
            <a:r>
              <a:rPr lang="en-US" altLang="ko-KR" b="0" i="0" dirty="0">
                <a:solidFill>
                  <a:srgbClr val="3C4043"/>
                </a:solidFill>
                <a:effectLst/>
                <a:latin typeface="Times New Roman" panose="02020603050405020304" pitchFamily="18" charset="0"/>
              </a:rPr>
              <a:t>: walking</a:t>
            </a:r>
          </a:p>
          <a:p>
            <a:pPr algn="l">
              <a:buFont typeface="+mj-lt"/>
              <a:buAutoNum type="arabicPeriod"/>
            </a:pPr>
            <a:r>
              <a:rPr lang="en-US" altLang="ko-KR" b="1" i="0" dirty="0">
                <a:solidFill>
                  <a:srgbClr val="3C4043"/>
                </a:solidFill>
                <a:effectLst/>
                <a:latin typeface="Times New Roman" panose="02020603050405020304" pitchFamily="18" charset="0"/>
              </a:rPr>
              <a:t>jog</a:t>
            </a:r>
            <a:r>
              <a:rPr lang="en-US" altLang="ko-KR" b="0" i="0" dirty="0">
                <a:solidFill>
                  <a:srgbClr val="3C4043"/>
                </a:solidFill>
                <a:effectLst/>
                <a:latin typeface="Times New Roman" panose="02020603050405020304" pitchFamily="18" charset="0"/>
              </a:rPr>
              <a:t>: jogging</a:t>
            </a:r>
          </a:p>
          <a:p>
            <a:endParaRPr lang="ko-KR" alt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218383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3429000"/>
            <a:ext cx="4941771" cy="212804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chor="ctr" anchorCtr="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272533"/>
            <a:ext cx="4296508" cy="953298"/>
          </a:xfrm>
        </p:spPr>
        <p:txBody>
          <a:bodyPr>
            <a:noAutofit/>
          </a:bodyPr>
          <a:lstStyle>
            <a:lvl1pPr>
              <a:defRPr lang="en-US" sz="2800" kern="1200" spc="150" baseline="0" dirty="0">
                <a:solidFill>
                  <a:schemeClr val="tx1"/>
                </a:solidFill>
                <a:latin typeface="+mj-lt"/>
                <a:ea typeface="+mj-ea"/>
                <a:cs typeface="+mj-cs"/>
              </a:defRPr>
            </a:lvl1pPr>
          </a:lstStyle>
          <a:p>
            <a:r>
              <a:rPr lang="en-US" dirty="0"/>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306751" y="1507772"/>
            <a:ext cx="2141764" cy="514350"/>
          </a:xfrm>
        </p:spPr>
        <p:txBody>
          <a:bodyPr anchor="ctr">
            <a:no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872808" y="2584097"/>
            <a:ext cx="2141764" cy="514350"/>
          </a:xfrm>
        </p:spPr>
        <p:txBody>
          <a:bodyPr anchor="ctr">
            <a:no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479233" y="3660422"/>
            <a:ext cx="2141764" cy="514350"/>
          </a:xfrm>
        </p:spPr>
        <p:txBody>
          <a:bodyPr anchor="ctr">
            <a:no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2063433" y="4736748"/>
            <a:ext cx="2141764" cy="514350"/>
          </a:xfrm>
        </p:spPr>
        <p:txBody>
          <a:bodyPr anchor="ctr">
            <a:no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38250" y="522515"/>
            <a:ext cx="9710646" cy="1377306"/>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3023393"/>
            <a:ext cx="2896671"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954593"/>
            <a:ext cx="5111750" cy="1921958"/>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92195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 uri="{C183D7F6-B498-43B3-948B-1728B52AA6E4}">
                <adec:decorative xmlns:adec="http://schemas.microsoft.com/office/drawing/2017/decorative" val="1"/>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351693"/>
            <a:ext cx="4179570" cy="2453652"/>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107620"/>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3E8AD-39FF-242C-31D7-028E5D896690}"/>
              </a:ext>
            </a:extLst>
          </p:cNvPr>
          <p:cNvSpPr>
            <a:spLocks noGrp="1"/>
          </p:cNvSpPr>
          <p:nvPr>
            <p:ph type="dt" sz="half" idx="10"/>
          </p:nvPr>
        </p:nvSpPr>
        <p:spPr/>
        <p:txBody>
          <a:bodyPr/>
          <a:lstStyle/>
          <a:p>
            <a:fld id="{FAEBB58C-F011-4C81-A695-0FF3B85F8B5E}" type="datetimeFigureOut">
              <a:rPr lang="en-US" smtClean="0"/>
              <a:t>10/24/2023</a:t>
            </a:fld>
            <a:endParaRPr lang="en-US"/>
          </a:p>
        </p:txBody>
      </p:sp>
      <p:sp>
        <p:nvSpPr>
          <p:cNvPr id="3" name="Footer Placeholder 2">
            <a:extLst>
              <a:ext uri="{FF2B5EF4-FFF2-40B4-BE49-F238E27FC236}">
                <a16:creationId xmlns:a16="http://schemas.microsoft.com/office/drawing/2014/main" id="{72F66C13-D4C7-20E6-6B15-9EAA975A5B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EF3BAC-CC97-8567-65BF-1FE0CB6D0D6C}"/>
              </a:ext>
            </a:extLst>
          </p:cNvPr>
          <p:cNvSpPr>
            <a:spLocks noGrp="1"/>
          </p:cNvSpPr>
          <p:nvPr>
            <p:ph type="sldNum" sz="quarter" idx="12"/>
          </p:nvPr>
        </p:nvSpPr>
        <p:spPr/>
        <p:txBody>
          <a:bodyPr/>
          <a:lstStyle/>
          <a:p>
            <a:fld id="{E186A9D7-5458-4E96-A6F5-9E6766FDE6F6}" type="slidenum">
              <a:rPr lang="en-US" smtClean="0"/>
              <a:t>‹#›</a:t>
            </a:fld>
            <a:endParaRPr lang="en-US"/>
          </a:p>
        </p:txBody>
      </p:sp>
    </p:spTree>
    <p:extLst>
      <p:ext uri="{BB962C8B-B14F-4D97-AF65-F5344CB8AC3E}">
        <p14:creationId xmlns:p14="http://schemas.microsoft.com/office/powerpoint/2010/main" val="97413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291403"/>
            <a:ext cx="2895600" cy="2054606"/>
          </a:xfrm>
        </p:spPr>
        <p:txBody>
          <a:bodyPr anchor="b">
            <a:no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A1CF8B-3479-49A3-A30E-2F2ECE962075}"/>
              </a:ext>
              <a:ext uri="{C183D7F6-B498-43B3-948B-1728B52AA6E4}">
                <adec:decorative xmlns:adec="http://schemas.microsoft.com/office/drawing/2017/decorative" val="1"/>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612949"/>
            <a:ext cx="5111750" cy="2263602"/>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2263602"/>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5D2CCB-CCFC-4A8A-ADA9-C1E4D13B968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522514"/>
            <a:ext cx="4179570" cy="3341857"/>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31859"/>
            <a:ext cx="4179570" cy="365125"/>
          </a:xfrm>
        </p:spPr>
        <p:txBody>
          <a:bodyPr anchor="ctr" anchorCtr="0">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ctr" anchorCtr="0">
            <a:no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28567" y="892177"/>
            <a:ext cx="9577983" cy="1325563"/>
          </a:xfrm>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2pPr marL="0" indent="0" algn="ctr">
              <a:spcBef>
                <a:spcPts val="0"/>
              </a:spcBef>
              <a:buNone/>
              <a:defRPr sz="1400"/>
            </a:lvl2p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500168" y="892177"/>
            <a:ext cx="9088438" cy="1135899"/>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ctr">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570485"/>
            <a:ext cx="2105135"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779603"/>
            <a:ext cx="2299855"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779603"/>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38439"/>
            <a:ext cx="1813474"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38439"/>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134303"/>
            <a:ext cx="10515600" cy="1325563"/>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 id="2147483669" r:id="rId16"/>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3429000"/>
            <a:ext cx="4941771" cy="2128042"/>
          </a:xfrm>
        </p:spPr>
        <p:txBody>
          <a:bodyPr/>
          <a:lstStyle/>
          <a:p>
            <a:r>
              <a:rPr lang="en-US" dirty="0"/>
              <a:t>PRESENTATION TITLE</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Mirjam Nilsson</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291403"/>
            <a:ext cx="2895600" cy="2054606"/>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lstStyle/>
          <a:p>
            <a:r>
              <a:rPr lang="en-US" dirty="0"/>
              <a:t>Introduction</a:t>
            </a:r>
          </a:p>
          <a:p>
            <a:r>
              <a:rPr lang="en-US" dirty="0"/>
              <a:t>Primary goals</a:t>
            </a:r>
          </a:p>
          <a:p>
            <a:r>
              <a:rPr lang="en-US" dirty="0"/>
              <a:t>Areas of growth</a:t>
            </a:r>
          </a:p>
          <a:p>
            <a:r>
              <a:rPr lang="en-US" dirty="0"/>
              <a:t>Timeline</a:t>
            </a:r>
          </a:p>
          <a:p>
            <a:r>
              <a:rPr lang="en-US" dirty="0"/>
              <a:t>Summary</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20XX</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0AE1-CA47-25D3-B625-64330E8B3A38}"/>
              </a:ext>
            </a:extLst>
          </p:cNvPr>
          <p:cNvSpPr>
            <a:spLocks noGrp="1"/>
          </p:cNvSpPr>
          <p:nvPr>
            <p:ph type="title"/>
          </p:nvPr>
        </p:nvSpPr>
        <p:spPr>
          <a:xfrm>
            <a:off x="838200" y="134304"/>
            <a:ext cx="10515600" cy="518840"/>
          </a:xfrm>
        </p:spPr>
        <p:txBody>
          <a:bodyPr/>
          <a:lstStyle/>
          <a:p>
            <a:r>
              <a:rPr lang="en-US" dirty="0"/>
              <a:t>What can I do with this dataset</a:t>
            </a:r>
          </a:p>
        </p:txBody>
      </p:sp>
      <p:sp>
        <p:nvSpPr>
          <p:cNvPr id="4" name="Date Placeholder 3">
            <a:extLst>
              <a:ext uri="{FF2B5EF4-FFF2-40B4-BE49-F238E27FC236}">
                <a16:creationId xmlns:a16="http://schemas.microsoft.com/office/drawing/2014/main" id="{EB3292D7-B683-9863-123B-CBFA35867B0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623AA6A-55A7-F4A7-7915-47E727E4343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27F8504-F001-AB8B-E76B-3FDB568C1627}"/>
              </a:ext>
            </a:extLst>
          </p:cNvPr>
          <p:cNvSpPr>
            <a:spLocks noGrp="1"/>
          </p:cNvSpPr>
          <p:nvPr>
            <p:ph type="sldNum" sz="quarter" idx="12"/>
          </p:nvPr>
        </p:nvSpPr>
        <p:spPr/>
        <p:txBody>
          <a:bodyPr/>
          <a:lstStyle/>
          <a:p>
            <a:fld id="{A49DFD55-3C28-40EF-9E31-A92D2E4017FF}" type="slidenum">
              <a:rPr lang="en-US" smtClean="0"/>
              <a:pPr/>
              <a:t>11</a:t>
            </a:fld>
            <a:endParaRPr lang="en-US" dirty="0"/>
          </a:p>
        </p:txBody>
      </p:sp>
      <p:graphicFrame>
        <p:nvGraphicFramePr>
          <p:cNvPr id="10" name="Table 9">
            <a:extLst>
              <a:ext uri="{FF2B5EF4-FFF2-40B4-BE49-F238E27FC236}">
                <a16:creationId xmlns:a16="http://schemas.microsoft.com/office/drawing/2014/main" id="{7F2BFDC2-4EBC-1595-5047-330E63C1B863}"/>
              </a:ext>
            </a:extLst>
          </p:cNvPr>
          <p:cNvGraphicFramePr>
            <a:graphicFrameLocks noGrp="1"/>
          </p:cNvGraphicFramePr>
          <p:nvPr>
            <p:extLst>
              <p:ext uri="{D42A27DB-BD31-4B8C-83A1-F6EECF244321}">
                <p14:modId xmlns:p14="http://schemas.microsoft.com/office/powerpoint/2010/main" val="223696990"/>
              </p:ext>
            </p:extLst>
          </p:nvPr>
        </p:nvGraphicFramePr>
        <p:xfrm>
          <a:off x="838200" y="740940"/>
          <a:ext cx="10515600" cy="5289598"/>
        </p:xfrm>
        <a:graphic>
          <a:graphicData uri="http://schemas.openxmlformats.org/drawingml/2006/table">
            <a:tbl>
              <a:tblPr>
                <a:tableStyleId>{22838BEF-8BB2-4498-84A7-C5851F593DF1}</a:tableStyleId>
              </a:tblPr>
              <a:tblGrid>
                <a:gridCol w="2159157">
                  <a:extLst>
                    <a:ext uri="{9D8B030D-6E8A-4147-A177-3AD203B41FA5}">
                      <a16:colId xmlns:a16="http://schemas.microsoft.com/office/drawing/2014/main" val="2887809268"/>
                    </a:ext>
                  </a:extLst>
                </a:gridCol>
                <a:gridCol w="2666325">
                  <a:extLst>
                    <a:ext uri="{9D8B030D-6E8A-4147-A177-3AD203B41FA5}">
                      <a16:colId xmlns:a16="http://schemas.microsoft.com/office/drawing/2014/main" val="168162286"/>
                    </a:ext>
                  </a:extLst>
                </a:gridCol>
                <a:gridCol w="5690118">
                  <a:extLst>
                    <a:ext uri="{9D8B030D-6E8A-4147-A177-3AD203B41FA5}">
                      <a16:colId xmlns:a16="http://schemas.microsoft.com/office/drawing/2014/main" val="3848873739"/>
                    </a:ext>
                  </a:extLst>
                </a:gridCol>
              </a:tblGrid>
              <a:tr h="192120">
                <a:tc>
                  <a:txBody>
                    <a:bodyPr/>
                    <a:lstStyle/>
                    <a:p>
                      <a:pPr algn="l" rtl="0" fontAlgn="b"/>
                      <a:r>
                        <a:rPr lang="en-US" sz="1500" u="none" strike="noStrike" dirty="0">
                          <a:effectLst/>
                        </a:rPr>
                        <a:t>Category</a:t>
                      </a:r>
                      <a:endParaRPr lang="en-US" sz="1500" b="1" i="0" u="none" strike="noStrike" dirty="0">
                        <a:solidFill>
                          <a:srgbClr val="000000"/>
                        </a:solidFill>
                        <a:effectLst/>
                        <a:latin typeface="Tenorite" panose="00000500000000000000" pitchFamily="2" charset="0"/>
                      </a:endParaRPr>
                    </a:p>
                  </a:txBody>
                  <a:tcPr marL="2446" marR="2446" marT="2446" marB="0" anchor="b"/>
                </a:tc>
                <a:tc>
                  <a:txBody>
                    <a:bodyPr/>
                    <a:lstStyle/>
                    <a:p>
                      <a:pPr algn="l" rtl="0" fontAlgn="b"/>
                      <a:r>
                        <a:rPr lang="en-US" sz="1500" u="none" strike="noStrike" dirty="0">
                          <a:effectLst/>
                        </a:rPr>
                        <a:t>Sub-Category</a:t>
                      </a:r>
                      <a:endParaRPr lang="en-US" sz="1500" b="1" i="0" u="none" strike="noStrike" dirty="0">
                        <a:solidFill>
                          <a:srgbClr val="000000"/>
                        </a:solidFill>
                        <a:effectLst/>
                        <a:latin typeface="Tenorite" panose="00000500000000000000" pitchFamily="2" charset="0"/>
                      </a:endParaRPr>
                    </a:p>
                  </a:txBody>
                  <a:tcPr marL="2446" marR="2446" marT="2446" marB="0" anchor="b"/>
                </a:tc>
                <a:tc>
                  <a:txBody>
                    <a:bodyPr/>
                    <a:lstStyle/>
                    <a:p>
                      <a:pPr algn="l" rtl="0" fontAlgn="b"/>
                      <a:r>
                        <a:rPr lang="en-US" sz="1500" u="none" strike="noStrike" dirty="0">
                          <a:effectLst/>
                        </a:rPr>
                        <a:t>Description</a:t>
                      </a:r>
                      <a:endParaRPr lang="en-US" sz="1500" b="1" i="0" u="none" strike="noStrike" dirty="0">
                        <a:solidFill>
                          <a:srgbClr val="000000"/>
                        </a:solidFill>
                        <a:effectLst/>
                        <a:latin typeface="Tenorite" panose="00000500000000000000" pitchFamily="2" charset="0"/>
                      </a:endParaRPr>
                    </a:p>
                  </a:txBody>
                  <a:tcPr marL="2446" marR="2446" marT="2446" marB="0" anchor="b"/>
                </a:tc>
                <a:extLst>
                  <a:ext uri="{0D108BD9-81ED-4DB2-BD59-A6C34878D82A}">
                    <a16:rowId xmlns:a16="http://schemas.microsoft.com/office/drawing/2014/main" val="2708865777"/>
                  </a:ext>
                </a:extLst>
              </a:tr>
              <a:tr h="446546">
                <a:tc>
                  <a:txBody>
                    <a:bodyPr/>
                    <a:lstStyle/>
                    <a:p>
                      <a:pPr algn="l" rtl="0" fontAlgn="ctr"/>
                      <a:r>
                        <a:rPr lang="en-US" sz="1500" u="none" strike="noStrike">
                          <a:effectLst/>
                        </a:rPr>
                        <a:t>Advanced Feature Engineering</a:t>
                      </a:r>
                      <a:endParaRPr lang="en-US" sz="1500" b="0" i="0" u="none" strike="noStrike">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dirty="0">
                          <a:effectLst/>
                        </a:rPr>
                        <a:t>Safety Monitoring</a:t>
                      </a:r>
                      <a:endParaRPr lang="en-US" sz="1500" b="0" i="0" u="none" strike="noStrike" dirty="0">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dirty="0">
                          <a:effectLst/>
                        </a:rPr>
                        <a:t>Use sensor data to detect anomalous behavior indicative of a fall or emergency. Implement real-time alerts.</a:t>
                      </a:r>
                      <a:endParaRPr lang="en-US" sz="1500" b="0" i="0" u="none" strike="noStrike" dirty="0">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3317399631"/>
                  </a:ext>
                </a:extLst>
              </a:tr>
              <a:tr h="413365">
                <a:tc>
                  <a:txBody>
                    <a:bodyPr/>
                    <a:lstStyle/>
                    <a:p>
                      <a:pPr algn="l" fontAlgn="ctr"/>
                      <a:r>
                        <a:rPr lang="en-US" sz="1500" u="none" strike="noStrike">
                          <a:effectLst/>
                        </a:rPr>
                        <a:t> </a:t>
                      </a:r>
                      <a:endParaRPr lang="en-US" sz="1500" b="0" i="0" u="none" strike="noStrike">
                        <a:solidFill>
                          <a:srgbClr val="000000"/>
                        </a:solidFill>
                        <a:effectLst/>
                        <a:latin typeface="Arial" panose="020B0604020202020204" pitchFamily="34" charset="0"/>
                      </a:endParaRPr>
                    </a:p>
                  </a:txBody>
                  <a:tcPr marL="2446" marR="2446" marT="2446" marB="0" anchor="ctr"/>
                </a:tc>
                <a:tc>
                  <a:txBody>
                    <a:bodyPr/>
                    <a:lstStyle/>
                    <a:p>
                      <a:pPr algn="l" rtl="0" fontAlgn="ctr"/>
                      <a:r>
                        <a:rPr lang="en-US" sz="1500" u="none" strike="noStrike">
                          <a:effectLst/>
                        </a:rPr>
                        <a:t>Error-Correction and Data Smoothing</a:t>
                      </a:r>
                      <a:endParaRPr lang="en-US" sz="1500" b="0" i="0" u="none" strike="noStrike">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dirty="0">
                          <a:effectLst/>
                        </a:rPr>
                        <a:t>Use advanced filtering or machine learning to correct for sensor noise or errors.</a:t>
                      </a:r>
                      <a:endParaRPr lang="en-US" sz="1500" b="0" i="0" u="none" strike="noStrike" dirty="0">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3319136421"/>
                  </a:ext>
                </a:extLst>
              </a:tr>
              <a:tr h="310635">
                <a:tc>
                  <a:txBody>
                    <a:bodyPr/>
                    <a:lstStyle/>
                    <a:p>
                      <a:pPr algn="l" rtl="0" fontAlgn="ctr"/>
                      <a:r>
                        <a:rPr lang="en-US" sz="1500" u="none" strike="noStrike" dirty="0">
                          <a:effectLst/>
                        </a:rPr>
                        <a:t>Machine Learning Models</a:t>
                      </a:r>
                      <a:endParaRPr lang="en-US" sz="1500" b="0" i="0" u="none" strike="noStrike" dirty="0">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dirty="0">
                          <a:effectLst/>
                        </a:rPr>
                        <a:t>Activity Classification</a:t>
                      </a:r>
                      <a:endParaRPr lang="en-US" sz="1500" b="0" i="0" u="none" strike="noStrike" dirty="0">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dirty="0">
                          <a:effectLst/>
                        </a:rPr>
                        <a:t>Train a machine learning model to classify types of activity being performed.</a:t>
                      </a:r>
                      <a:endParaRPr lang="en-US" sz="1500" b="0" i="0" u="none" strike="noStrike" dirty="0">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2798204018"/>
                  </a:ext>
                </a:extLst>
              </a:tr>
              <a:tr h="207905">
                <a:tc>
                  <a:txBody>
                    <a:bodyPr/>
                    <a:lstStyle/>
                    <a:p>
                      <a:pPr algn="l" fontAlgn="ctr"/>
                      <a:r>
                        <a:rPr lang="en-US" sz="1500" u="none" strike="noStrike">
                          <a:effectLst/>
                        </a:rPr>
                        <a:t> </a:t>
                      </a:r>
                      <a:endParaRPr lang="en-US" sz="1500" b="0" i="0" u="none" strike="noStrike">
                        <a:solidFill>
                          <a:srgbClr val="000000"/>
                        </a:solidFill>
                        <a:effectLst/>
                        <a:latin typeface="Arial" panose="020B0604020202020204" pitchFamily="34" charset="0"/>
                      </a:endParaRPr>
                    </a:p>
                  </a:txBody>
                  <a:tcPr marL="2446" marR="2446" marT="2446" marB="0" anchor="ctr"/>
                </a:tc>
                <a:tc>
                  <a:txBody>
                    <a:bodyPr/>
                    <a:lstStyle/>
                    <a:p>
                      <a:pPr algn="l" rtl="0" fontAlgn="ctr"/>
                      <a:r>
                        <a:rPr lang="en-US" sz="1500" u="none" strike="noStrike">
                          <a:effectLst/>
                        </a:rPr>
                        <a:t>User Identification</a:t>
                      </a:r>
                      <a:endParaRPr lang="en-US" sz="1500" b="0" i="0" u="none" strike="noStrike">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a:effectLst/>
                        </a:rPr>
                        <a:t>Use walking patterns to uniquely identify the user.</a:t>
                      </a:r>
                      <a:endParaRPr lang="en-US" sz="1500" b="0" i="0" u="none" strike="noStrike">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1721177716"/>
                  </a:ext>
                </a:extLst>
              </a:tr>
              <a:tr h="310635">
                <a:tc>
                  <a:txBody>
                    <a:bodyPr/>
                    <a:lstStyle/>
                    <a:p>
                      <a:pPr algn="l" rtl="0" fontAlgn="ctr"/>
                      <a:r>
                        <a:rPr lang="en-US" sz="1500" u="none" strike="noStrike">
                          <a:effectLst/>
                        </a:rPr>
                        <a:t>Simulation and Visualization</a:t>
                      </a:r>
                      <a:endParaRPr lang="en-US" sz="1500" b="0" i="0" u="none" strike="noStrike">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a:effectLst/>
                        </a:rPr>
                        <a:t>3D Modeling</a:t>
                      </a:r>
                      <a:endParaRPr lang="en-US" sz="1500" b="0" i="0" u="none" strike="noStrike">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a:effectLst/>
                        </a:rPr>
                        <a:t>Create a 3D model of the movement for better spatial understanding.</a:t>
                      </a:r>
                      <a:endParaRPr lang="en-US" sz="1500" b="0" i="0" u="none" strike="noStrike">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3504320751"/>
                  </a:ext>
                </a:extLst>
              </a:tr>
              <a:tr h="310635">
                <a:tc>
                  <a:txBody>
                    <a:bodyPr/>
                    <a:lstStyle/>
                    <a:p>
                      <a:pPr algn="l" fontAlgn="ctr"/>
                      <a:r>
                        <a:rPr lang="en-US" sz="1500" u="none" strike="noStrike">
                          <a:effectLst/>
                        </a:rPr>
                        <a:t> </a:t>
                      </a:r>
                      <a:endParaRPr lang="en-US" sz="1500" b="0" i="0" u="none" strike="noStrike">
                        <a:solidFill>
                          <a:srgbClr val="000000"/>
                        </a:solidFill>
                        <a:effectLst/>
                        <a:latin typeface="Arial" panose="020B0604020202020204" pitchFamily="34" charset="0"/>
                      </a:endParaRPr>
                    </a:p>
                  </a:txBody>
                  <a:tcPr marL="2446" marR="2446" marT="2446" marB="0" anchor="ctr"/>
                </a:tc>
                <a:tc>
                  <a:txBody>
                    <a:bodyPr/>
                    <a:lstStyle/>
                    <a:p>
                      <a:pPr algn="l" rtl="0" fontAlgn="ctr"/>
                      <a:r>
                        <a:rPr lang="en-US" sz="1500" u="none" strike="noStrike">
                          <a:effectLst/>
                        </a:rPr>
                        <a:t>Real-Time Dashboard</a:t>
                      </a:r>
                      <a:endParaRPr lang="en-US" sz="1500" b="0" i="0" u="none" strike="noStrike">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a:effectLst/>
                        </a:rPr>
                        <a:t>Create a real-time dashboard to display metrics and include abnormal pattern alarms.</a:t>
                      </a:r>
                      <a:endParaRPr lang="en-US" sz="1500" b="0" i="0" u="none" strike="noStrike">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796387547"/>
                  </a:ext>
                </a:extLst>
              </a:tr>
              <a:tr h="310635">
                <a:tc>
                  <a:txBody>
                    <a:bodyPr/>
                    <a:lstStyle/>
                    <a:p>
                      <a:pPr algn="l" rtl="0" fontAlgn="ctr"/>
                      <a:r>
                        <a:rPr lang="en-US" sz="1500" u="none" strike="noStrike" dirty="0">
                          <a:effectLst/>
                        </a:rPr>
                        <a:t>Personalized Analysis</a:t>
                      </a:r>
                      <a:endParaRPr lang="en-US" sz="1500" b="0" i="0" u="none" strike="noStrike" dirty="0">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dirty="0">
                          <a:effectLst/>
                        </a:rPr>
                        <a:t>Biomechanical Modeling</a:t>
                      </a:r>
                      <a:endParaRPr lang="en-US" sz="1500" b="0" i="0" u="none" strike="noStrike" dirty="0">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dirty="0">
                          <a:effectLst/>
                        </a:rPr>
                        <a:t>Use weight and height to create a more accurate biomechanical model of movement.</a:t>
                      </a:r>
                      <a:endParaRPr lang="en-US" sz="1500" b="0" i="0" u="none" strike="noStrike" dirty="0">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1221944822"/>
                  </a:ext>
                </a:extLst>
              </a:tr>
              <a:tr h="207905">
                <a:tc>
                  <a:txBody>
                    <a:bodyPr/>
                    <a:lstStyle/>
                    <a:p>
                      <a:pPr algn="l" fontAlgn="ctr"/>
                      <a:r>
                        <a:rPr lang="en-US" sz="1500" u="none" strike="noStrike">
                          <a:effectLst/>
                        </a:rPr>
                        <a:t> </a:t>
                      </a:r>
                      <a:endParaRPr lang="en-US" sz="1500" b="0" i="0" u="none" strike="noStrike">
                        <a:solidFill>
                          <a:srgbClr val="000000"/>
                        </a:solidFill>
                        <a:effectLst/>
                        <a:latin typeface="Arial" panose="020B0604020202020204" pitchFamily="34" charset="0"/>
                      </a:endParaRPr>
                    </a:p>
                  </a:txBody>
                  <a:tcPr marL="2446" marR="2446" marT="2446" marB="0" anchor="ctr"/>
                </a:tc>
                <a:tc>
                  <a:txBody>
                    <a:bodyPr/>
                    <a:lstStyle/>
                    <a:p>
                      <a:pPr algn="l" rtl="0" fontAlgn="ctr"/>
                      <a:r>
                        <a:rPr lang="en-US" sz="1500" u="none" strike="noStrike" dirty="0">
                          <a:effectLst/>
                        </a:rPr>
                        <a:t>Age/Gender-Based Insights</a:t>
                      </a:r>
                      <a:endParaRPr lang="en-US" sz="1500" b="0" i="0" u="none" strike="noStrike" dirty="0">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a:effectLst/>
                        </a:rPr>
                        <a:t>Analyze movement patterns across different age groups and genders.</a:t>
                      </a:r>
                      <a:endParaRPr lang="en-US" sz="1500" b="0" i="0" u="none" strike="noStrike">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2852117125"/>
                  </a:ext>
                </a:extLst>
              </a:tr>
              <a:tr h="310635">
                <a:tc>
                  <a:txBody>
                    <a:bodyPr/>
                    <a:lstStyle/>
                    <a:p>
                      <a:pPr algn="l" rtl="0" fontAlgn="ctr"/>
                      <a:r>
                        <a:rPr lang="en-US" sz="1500" u="none" strike="noStrike">
                          <a:effectLst/>
                        </a:rPr>
                        <a:t>Advanced Machine Learning</a:t>
                      </a:r>
                      <a:endParaRPr lang="en-US" sz="1500" b="0" i="0" u="none" strike="noStrike">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a:effectLst/>
                        </a:rPr>
                        <a:t>Predictive Modeling</a:t>
                      </a:r>
                      <a:endParaRPr lang="en-US" sz="1500" b="0" i="0" u="none" strike="noStrike">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dirty="0">
                          <a:effectLst/>
                        </a:rPr>
                        <a:t>Use demographic features to improve machine learning model accuracy.</a:t>
                      </a:r>
                      <a:endParaRPr lang="en-US" sz="1500" b="0" i="0" u="none" strike="noStrike" dirty="0">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3260816416"/>
                  </a:ext>
                </a:extLst>
              </a:tr>
              <a:tr h="207905">
                <a:tc>
                  <a:txBody>
                    <a:bodyPr/>
                    <a:lstStyle/>
                    <a:p>
                      <a:pPr algn="l" fontAlgn="ctr"/>
                      <a:r>
                        <a:rPr lang="en-US" sz="1500" u="none" strike="noStrike">
                          <a:effectLst/>
                        </a:rPr>
                        <a:t> </a:t>
                      </a:r>
                      <a:endParaRPr lang="en-US" sz="1500" b="0" i="0" u="none" strike="noStrike">
                        <a:solidFill>
                          <a:srgbClr val="000000"/>
                        </a:solidFill>
                        <a:effectLst/>
                        <a:latin typeface="Arial" panose="020B0604020202020204" pitchFamily="34" charset="0"/>
                      </a:endParaRPr>
                    </a:p>
                  </a:txBody>
                  <a:tcPr marL="2446" marR="2446" marT="2446" marB="0" anchor="ctr"/>
                </a:tc>
                <a:tc>
                  <a:txBody>
                    <a:bodyPr/>
                    <a:lstStyle/>
                    <a:p>
                      <a:pPr algn="l" rtl="0" fontAlgn="ctr"/>
                      <a:r>
                        <a:rPr lang="en-US" sz="1500" u="none" strike="noStrike">
                          <a:effectLst/>
                        </a:rPr>
                        <a:t>Health Metrics</a:t>
                      </a:r>
                      <a:endParaRPr lang="en-US" sz="1500" b="0" i="0" u="none" strike="noStrike">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a:effectLst/>
                        </a:rPr>
                        <a:t>Use these metrics to estimate calorie burn or fatigue levels.</a:t>
                      </a:r>
                      <a:endParaRPr lang="en-US" sz="1500" b="0" i="0" u="none" strike="noStrike">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4169175823"/>
                  </a:ext>
                </a:extLst>
              </a:tr>
              <a:tr h="207905">
                <a:tc>
                  <a:txBody>
                    <a:bodyPr/>
                    <a:lstStyle/>
                    <a:p>
                      <a:pPr algn="l" rtl="0" fontAlgn="ctr"/>
                      <a:r>
                        <a:rPr lang="en-US" sz="1500" u="none" strike="noStrike">
                          <a:effectLst/>
                        </a:rPr>
                        <a:t>Visualization and Reporting</a:t>
                      </a:r>
                      <a:endParaRPr lang="en-US" sz="1500" b="0" i="0" u="none" strike="noStrike">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dirty="0">
                          <a:effectLst/>
                        </a:rPr>
                        <a:t>Demographic Segmentation</a:t>
                      </a:r>
                      <a:endParaRPr lang="en-US" sz="1500" b="0" i="0" u="none" strike="noStrike" dirty="0">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dirty="0">
                          <a:effectLst/>
                        </a:rPr>
                        <a:t>Create visualizations segmented by age, gender, or other demographic factors.</a:t>
                      </a:r>
                      <a:endParaRPr lang="en-US" sz="1500" b="0" i="0" u="none" strike="noStrike" dirty="0">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4109820503"/>
                  </a:ext>
                </a:extLst>
              </a:tr>
              <a:tr h="308189">
                <a:tc>
                  <a:txBody>
                    <a:bodyPr/>
                    <a:lstStyle/>
                    <a:p>
                      <a:pPr algn="l" fontAlgn="ctr"/>
                      <a:r>
                        <a:rPr lang="en-US" sz="1500" u="none" strike="noStrike">
                          <a:effectLst/>
                        </a:rPr>
                        <a:t> </a:t>
                      </a:r>
                      <a:endParaRPr lang="en-US" sz="1500" b="0" i="0" u="none" strike="noStrike">
                        <a:solidFill>
                          <a:srgbClr val="000000"/>
                        </a:solidFill>
                        <a:effectLst/>
                        <a:latin typeface="Arial" panose="020B0604020202020204" pitchFamily="34" charset="0"/>
                      </a:endParaRPr>
                    </a:p>
                  </a:txBody>
                  <a:tcPr marL="2446" marR="2446" marT="2446" marB="0" anchor="ctr"/>
                </a:tc>
                <a:tc>
                  <a:txBody>
                    <a:bodyPr/>
                    <a:lstStyle/>
                    <a:p>
                      <a:pPr algn="l" rtl="0" fontAlgn="ctr"/>
                      <a:r>
                        <a:rPr lang="en-US" sz="1500" u="none" strike="noStrike">
                          <a:effectLst/>
                        </a:rPr>
                        <a:t>Interactive Dashboard</a:t>
                      </a:r>
                      <a:endParaRPr lang="en-US" sz="1500" b="0" i="0" u="none" strike="noStrike">
                        <a:solidFill>
                          <a:srgbClr val="000000"/>
                        </a:solidFill>
                        <a:effectLst/>
                        <a:latin typeface="Tenorite" panose="00000500000000000000" pitchFamily="2" charset="0"/>
                      </a:endParaRPr>
                    </a:p>
                  </a:txBody>
                  <a:tcPr marL="2446" marR="2446" marT="2446" marB="0" anchor="ctr"/>
                </a:tc>
                <a:tc>
                  <a:txBody>
                    <a:bodyPr/>
                    <a:lstStyle/>
                    <a:p>
                      <a:pPr algn="l" rtl="0" fontAlgn="ctr"/>
                      <a:r>
                        <a:rPr lang="en-US" sz="1500" u="none" strike="noStrike" dirty="0">
                          <a:effectLst/>
                        </a:rPr>
                        <a:t>Build an interactive dashboard that allows data and insights filtering by individual or demographic group.</a:t>
                      </a:r>
                      <a:endParaRPr lang="en-US" sz="1500" b="0" i="0" u="none" strike="noStrike" dirty="0">
                        <a:solidFill>
                          <a:srgbClr val="000000"/>
                        </a:solidFill>
                        <a:effectLst/>
                        <a:latin typeface="Tenorite" panose="00000500000000000000" pitchFamily="2" charset="0"/>
                      </a:endParaRPr>
                    </a:p>
                  </a:txBody>
                  <a:tcPr marL="2446" marR="2446" marT="2446" marB="0" anchor="ctr"/>
                </a:tc>
                <a:extLst>
                  <a:ext uri="{0D108BD9-81ED-4DB2-BD59-A6C34878D82A}">
                    <a16:rowId xmlns:a16="http://schemas.microsoft.com/office/drawing/2014/main" val="1535915944"/>
                  </a:ext>
                </a:extLst>
              </a:tr>
            </a:tbl>
          </a:graphicData>
        </a:graphic>
      </p:graphicFrame>
    </p:spTree>
    <p:extLst>
      <p:ext uri="{BB962C8B-B14F-4D97-AF65-F5344CB8AC3E}">
        <p14:creationId xmlns:p14="http://schemas.microsoft.com/office/powerpoint/2010/main" val="79198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612949"/>
            <a:ext cx="5111750" cy="226360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2263602"/>
          </a:xfrm>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522514"/>
            <a:ext cx="4179570" cy="3341857"/>
          </a:xfrm>
        </p:spPr>
        <p:txBody>
          <a:bodyPr/>
          <a:lstStyle/>
          <a:p>
            <a:r>
              <a:rPr lang="en-US" dirty="0"/>
              <a:t>PRIMARY GOALS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31859"/>
            <a:ext cx="4179570" cy="365125"/>
          </a:xfrm>
        </p:spPr>
        <p:txBody>
          <a:bodyPr/>
          <a:lstStyle/>
          <a:p>
            <a:r>
              <a:rPr lang="en-US" dirty="0"/>
              <a:t>Annual revenue growth</a:t>
            </a:r>
          </a:p>
        </p:txBody>
      </p:sp>
    </p:spTree>
    <p:extLst>
      <p:ext uri="{BB962C8B-B14F-4D97-AF65-F5344CB8AC3E}">
        <p14:creationId xmlns:p14="http://schemas.microsoft.com/office/powerpoint/2010/main" val="37972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954593"/>
            <a:ext cx="5111750" cy="1921958"/>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660774"/>
            <a:ext cx="5111750" cy="1921958"/>
          </a:xfrm>
        </p:spPr>
        <p:txBody>
          <a:bodyPr>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351693"/>
            <a:ext cx="4179570" cy="2453652"/>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107620"/>
          </a:xfrm>
        </p:spPr>
        <p:txBody>
          <a:bodyPr>
            <a:normAutofit/>
          </a:bodyPr>
          <a:lstStyle/>
          <a:p>
            <a:r>
              <a:rPr lang="en-US" dirty="0"/>
              <a:t>Mirjam Nilsson</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272533"/>
            <a:ext cx="4296508" cy="953298"/>
          </a:xfrm>
        </p:spPr>
        <p:txBody>
          <a:bodyPr/>
          <a:lstStyle/>
          <a:p>
            <a:r>
              <a:rPr lang="en-US" dirty="0"/>
              <a:t>TIMELINE</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306751" y="1507772"/>
            <a:ext cx="2141764" cy="514350"/>
          </a:xfrm>
        </p:spPr>
        <p:txBody>
          <a:bodyPr/>
          <a:lstStyle/>
          <a:p>
            <a:r>
              <a:rPr lang="en-US" dirty="0"/>
              <a:t>Q1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872808" y="2584097"/>
            <a:ext cx="2141764" cy="514350"/>
          </a:xfrm>
        </p:spPr>
        <p:txBody>
          <a:bodyPr/>
          <a:lstStyle/>
          <a:p>
            <a:r>
              <a:rPr lang="en-US" dirty="0"/>
              <a:t>Q2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479233" y="3660422"/>
            <a:ext cx="2141764" cy="514350"/>
          </a:xfrm>
        </p:spPr>
        <p:txBody>
          <a:bodyPr/>
          <a:lstStyle/>
          <a:p>
            <a:r>
              <a:rPr lang="en-US" dirty="0"/>
              <a:t>Q3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2063433" y="4736748"/>
            <a:ext cx="2141764" cy="514350"/>
          </a:xfrm>
        </p:spPr>
        <p:txBody>
          <a:bodyPr/>
          <a:lstStyle/>
          <a:p>
            <a:r>
              <a:rPr lang="en-US" dirty="0"/>
              <a:t>Q4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dirty="0"/>
              <a:t>About data</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dirty="0"/>
              <a:t>Coordinate e-business applications</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dirty="0"/>
              <a:t>Deploy strategic networks with compelling e-business needs</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dirty="0"/>
              <a:t>Disseminate standardized metrics</a:t>
            </a:r>
          </a:p>
        </p:txBody>
      </p:sp>
      <p:sp>
        <p:nvSpPr>
          <p:cNvPr id="16" name="Date Placeholder 15">
            <a:extLst>
              <a:ext uri="{FF2B5EF4-FFF2-40B4-BE49-F238E27FC236}">
                <a16:creationId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a:t>20XX</a:t>
            </a:r>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PRESENTATION TITLE</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32104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962FA75-C916-F171-522C-177321A6362B}"/>
              </a:ext>
            </a:extLst>
          </p:cNvPr>
          <p:cNvSpPr>
            <a:spLocks noChangeArrowheads="1"/>
          </p:cNvSpPr>
          <p:nvPr/>
        </p:nvSpPr>
        <p:spPr bwMode="auto">
          <a:xfrm>
            <a:off x="7072134" y="128132"/>
            <a:ext cx="5023411" cy="66017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2352"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b="0" i="0" dirty="0">
                <a:solidFill>
                  <a:srgbClr val="374151"/>
                </a:solidFill>
                <a:effectLst/>
                <a:latin typeface="Söhne"/>
              </a:rPr>
              <a:t>The </a:t>
            </a:r>
            <a:r>
              <a:rPr lang="en-US" b="0" i="0" dirty="0" err="1">
                <a:solidFill>
                  <a:srgbClr val="374151"/>
                </a:solidFill>
                <a:effectLst/>
                <a:latin typeface="Söhne"/>
              </a:rPr>
              <a:t>MotionSense</a:t>
            </a:r>
            <a:r>
              <a:rPr lang="en-US" b="0" i="0" dirty="0">
                <a:solidFill>
                  <a:srgbClr val="374151"/>
                </a:solidFill>
                <a:effectLst/>
                <a:latin typeface="Söhne"/>
              </a:rPr>
              <a:t> Dataset is a collection of time-series sensor data generated from accelerometer and gyroscope sensors on an iPhone 6s. The dataset is aimed at human activity and attribute recognition. It comprises data from 24 participants who performed 6 different activities: walking downstairs, walking upstairs, walking, jogging, sitting, and standing. The participants carried the phone in their front trouser pocket during the activities. The data consists of 15 trials with both long (2-3 minutes) and short (30 seconds to 1 minute) durations.</a:t>
            </a:r>
          </a:p>
          <a:p>
            <a:pPr algn="l"/>
            <a:r>
              <a:rPr lang="en-US" b="0" i="0" dirty="0">
                <a:solidFill>
                  <a:srgbClr val="374151"/>
                </a:solidFill>
                <a:effectLst/>
                <a:latin typeface="Söhne"/>
              </a:rPr>
              <a:t>The dataset provides a rich set of features including attitude (roll, pitch, yaw), gravity (x, y, z), rotation rate (x, y, z), and user acceleration (x, y, z). It distinguishes between gravity and user acceleration, allowing for more accurate activity and attribute recognition. The dataset is intended for research in identifying personal attributes and different types of human activities.</a:t>
            </a:r>
          </a:p>
          <a:p>
            <a:pPr algn="l"/>
            <a:r>
              <a:rPr lang="en-US" b="0" i="0" dirty="0">
                <a:solidFill>
                  <a:srgbClr val="374151"/>
                </a:solidFill>
                <a:effectLst/>
                <a:latin typeface="Söhne"/>
              </a:rPr>
              <a:t>This dataset serves as a valuable resource for those interested in activity recognition, sensor data analysis, and machine learning applications. If used, the authors request citing a specific paper.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descr="A white phone with colorful graphics on it&#10;&#10;Description automatically generated">
            <a:extLst>
              <a:ext uri="{FF2B5EF4-FFF2-40B4-BE49-F238E27FC236}">
                <a16:creationId xmlns:a16="http://schemas.microsoft.com/office/drawing/2014/main" id="{E1FB5CD7-9DC7-3AB7-0033-10502E6E5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876793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3B8F-00AD-54DA-A1D7-9BD33F11DEAA}"/>
              </a:ext>
            </a:extLst>
          </p:cNvPr>
          <p:cNvSpPr>
            <a:spLocks noGrp="1"/>
          </p:cNvSpPr>
          <p:nvPr>
            <p:ph type="title"/>
          </p:nvPr>
        </p:nvSpPr>
        <p:spPr/>
        <p:txBody>
          <a:bodyPr/>
          <a:lstStyle/>
          <a:p>
            <a:r>
              <a:rPr lang="en-US" altLang="ko-KR" dirty="0"/>
              <a:t>Explain about dataset</a:t>
            </a:r>
            <a:endParaRPr lang="ko-KR" altLang="en-US" dirty="0"/>
          </a:p>
        </p:txBody>
      </p:sp>
      <p:sp>
        <p:nvSpPr>
          <p:cNvPr id="4" name="Date Placeholder 3">
            <a:extLst>
              <a:ext uri="{FF2B5EF4-FFF2-40B4-BE49-F238E27FC236}">
                <a16:creationId xmlns:a16="http://schemas.microsoft.com/office/drawing/2014/main" id="{C38EB842-F391-9CBB-C353-2A1564A5658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84FCD-EE66-6CFD-BF93-733ECE720968}"/>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7C6BB6A-B32E-AA37-3E3E-3697CD19F763}"/>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
        <p:nvSpPr>
          <p:cNvPr id="12" name="TextBox 11">
            <a:extLst>
              <a:ext uri="{FF2B5EF4-FFF2-40B4-BE49-F238E27FC236}">
                <a16:creationId xmlns:a16="http://schemas.microsoft.com/office/drawing/2014/main" id="{E85A2A36-3124-9B78-BE50-939A130CD1AC}"/>
              </a:ext>
            </a:extLst>
          </p:cNvPr>
          <p:cNvSpPr txBox="1"/>
          <p:nvPr/>
        </p:nvSpPr>
        <p:spPr>
          <a:xfrm>
            <a:off x="982980" y="3577586"/>
            <a:ext cx="6103620" cy="2739211"/>
          </a:xfrm>
          <a:prstGeom prst="rect">
            <a:avLst/>
          </a:prstGeom>
          <a:noFill/>
        </p:spPr>
        <p:txBody>
          <a:bodyPr wrap="square">
            <a:spAutoFit/>
          </a:bodyPr>
          <a:lstStyle/>
          <a:p>
            <a:pPr marL="285750" indent="-285750">
              <a:buFont typeface="Arial" panose="020B0604020202020204" pitchFamily="34" charset="0"/>
              <a:buChar char="•"/>
            </a:pPr>
            <a:r>
              <a:rPr lang="en-US" altLang="ko-KR" sz="2000" spc="50" dirty="0">
                <a:solidFill>
                  <a:srgbClr val="0070C0"/>
                </a:solidFill>
                <a:latin typeface="Times New Roman" panose="02020603050405020304" pitchFamily="18" charset="0"/>
              </a:rPr>
              <a:t>6</a:t>
            </a:r>
            <a:r>
              <a:rPr lang="en-US" altLang="ko-KR" sz="2000" spc="50" dirty="0">
                <a:solidFill>
                  <a:srgbClr val="3C4043"/>
                </a:solidFill>
                <a:latin typeface="Times New Roman" panose="02020603050405020304" pitchFamily="18" charset="0"/>
              </a:rPr>
              <a:t> different activities </a:t>
            </a:r>
          </a:p>
          <a:p>
            <a:pPr lvl="1"/>
            <a:r>
              <a:rPr lang="en-US" altLang="ko-KR" sz="2000" spc="50" dirty="0">
                <a:solidFill>
                  <a:srgbClr val="3C4043"/>
                </a:solidFill>
                <a:latin typeface="Times New Roman" panose="02020603050405020304" pitchFamily="18" charset="0"/>
              </a:rPr>
              <a:t>walk downstairs</a:t>
            </a:r>
          </a:p>
          <a:p>
            <a:pPr lvl="1"/>
            <a:r>
              <a:rPr lang="en-US" altLang="ko-KR" b="0" i="0" dirty="0">
                <a:solidFill>
                  <a:srgbClr val="3C4043"/>
                </a:solidFill>
                <a:effectLst/>
                <a:latin typeface="Times New Roman" panose="02020603050405020304" pitchFamily="18" charset="0"/>
              </a:rPr>
              <a:t>walk upstairs</a:t>
            </a:r>
          </a:p>
          <a:p>
            <a:pPr lvl="1"/>
            <a:r>
              <a:rPr lang="en-US" altLang="ko-KR" sz="1600" b="0" i="0" dirty="0">
                <a:solidFill>
                  <a:srgbClr val="3C4043"/>
                </a:solidFill>
                <a:effectLst/>
                <a:latin typeface="Times New Roman" panose="02020603050405020304" pitchFamily="18" charset="0"/>
              </a:rPr>
              <a:t>sit</a:t>
            </a:r>
          </a:p>
          <a:p>
            <a:pPr lvl="1"/>
            <a:r>
              <a:rPr lang="en-US" altLang="ko-KR" sz="1400" b="0" i="0" dirty="0">
                <a:solidFill>
                  <a:srgbClr val="3C4043"/>
                </a:solidFill>
                <a:effectLst/>
                <a:latin typeface="Times New Roman" panose="02020603050405020304" pitchFamily="18" charset="0"/>
              </a:rPr>
              <a:t>stand </a:t>
            </a:r>
          </a:p>
          <a:p>
            <a:pPr lvl="1"/>
            <a:r>
              <a:rPr lang="en-US" altLang="ko-KR" sz="1200" b="0" i="0" dirty="0">
                <a:solidFill>
                  <a:srgbClr val="3C4043"/>
                </a:solidFill>
                <a:effectLst/>
                <a:latin typeface="Times New Roman" panose="02020603050405020304" pitchFamily="18" charset="0"/>
              </a:rPr>
              <a:t>jogging</a:t>
            </a:r>
          </a:p>
          <a:p>
            <a:pPr marL="285750" indent="-285750">
              <a:buFont typeface="Arial" panose="020B0604020202020204" pitchFamily="34" charset="0"/>
              <a:buChar char="•"/>
            </a:pPr>
            <a:endParaRPr lang="en-US" altLang="ko-KR" b="0" i="0" dirty="0">
              <a:solidFill>
                <a:srgbClr val="3C4043"/>
              </a:solidFill>
              <a:effectLst/>
              <a:latin typeface="Times New Roman" panose="02020603050405020304" pitchFamily="18" charset="0"/>
            </a:endParaRPr>
          </a:p>
          <a:p>
            <a:pPr marL="285750" indent="-285750">
              <a:buFont typeface="Arial" panose="020B0604020202020204" pitchFamily="34" charset="0"/>
              <a:buChar char="•"/>
            </a:pPr>
            <a:r>
              <a:rPr lang="en-US" altLang="ko-KR" b="0" i="0" dirty="0">
                <a:solidFill>
                  <a:srgbClr val="0070C0"/>
                </a:solidFill>
                <a:effectLst/>
                <a:latin typeface="Times New Roman" panose="02020603050405020304" pitchFamily="18" charset="0"/>
              </a:rPr>
              <a:t>24</a:t>
            </a:r>
            <a:r>
              <a:rPr lang="en-US" altLang="ko-KR" b="0" i="0" dirty="0">
                <a:solidFill>
                  <a:srgbClr val="3C4043"/>
                </a:solidFill>
                <a:effectLst/>
                <a:latin typeface="Times New Roman" panose="02020603050405020304" pitchFamily="18" charset="0"/>
              </a:rPr>
              <a:t> participants</a:t>
            </a:r>
          </a:p>
          <a:p>
            <a:pPr marL="285750" indent="-285750">
              <a:buFont typeface="Arial" panose="020B0604020202020204" pitchFamily="34" charset="0"/>
              <a:buChar char="•"/>
            </a:pPr>
            <a:endParaRPr lang="en-US" altLang="ko-KR" dirty="0">
              <a:solidFill>
                <a:srgbClr val="3C4043"/>
              </a:solidFill>
              <a:latin typeface="Times New Roman" panose="02020603050405020304" pitchFamily="18" charset="0"/>
            </a:endParaRPr>
          </a:p>
          <a:p>
            <a:pPr marL="285750" indent="-285750">
              <a:buFont typeface="Arial" panose="020B0604020202020204" pitchFamily="34" charset="0"/>
              <a:buChar char="•"/>
            </a:pPr>
            <a:endParaRPr lang="en-US" altLang="ko-KR" dirty="0">
              <a:solidFill>
                <a:srgbClr val="3C4043"/>
              </a:solidFill>
              <a:latin typeface="Times New Roman" panose="02020603050405020304" pitchFamily="18" charset="0"/>
            </a:endParaRPr>
          </a:p>
        </p:txBody>
      </p:sp>
      <p:pic>
        <p:nvPicPr>
          <p:cNvPr id="2050" name="Picture 2">
            <a:extLst>
              <a:ext uri="{FF2B5EF4-FFF2-40B4-BE49-F238E27FC236}">
                <a16:creationId xmlns:a16="http://schemas.microsoft.com/office/drawing/2014/main" id="{3F210B12-70B6-FEE9-F058-DBCDC49C5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965" y="136525"/>
            <a:ext cx="2949281" cy="3270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3CCBF3D3-0FB5-B541-88AA-3394D938D649}"/>
              </a:ext>
            </a:extLst>
          </p:cNvPr>
          <p:cNvSpPr>
            <a:spLocks noGrp="1"/>
          </p:cNvSpPr>
          <p:nvPr>
            <p:ph type="body" idx="1"/>
          </p:nvPr>
        </p:nvSpPr>
        <p:spPr>
          <a:xfrm>
            <a:off x="5136110" y="3563620"/>
            <a:ext cx="5424980" cy="2263602"/>
          </a:xfrm>
        </p:spPr>
        <p:txBody>
          <a:bodyPr>
            <a:normAutofit/>
          </a:bodyPr>
          <a:lstStyle/>
          <a:p>
            <a:r>
              <a:rPr lang="en-US" altLang="ko-KR" sz="2000" b="0" i="0" dirty="0">
                <a:solidFill>
                  <a:srgbClr val="0070C0"/>
                </a:solidFill>
                <a:effectLst/>
                <a:latin typeface="Times New Roman" panose="02020603050405020304" pitchFamily="18" charset="0"/>
              </a:rPr>
              <a:t>iPhone 6</a:t>
            </a:r>
            <a:endParaRPr lang="ko-KR" altLang="en-US" sz="2000" dirty="0">
              <a:solidFill>
                <a:srgbClr val="0070C0"/>
              </a:solidFill>
            </a:endParaRPr>
          </a:p>
          <a:p>
            <a:r>
              <a:rPr lang="en-US" altLang="ko-KR" sz="2400" dirty="0">
                <a:solidFill>
                  <a:srgbClr val="3C4043"/>
                </a:solidFill>
                <a:latin typeface="Times New Roman" panose="02020603050405020304" pitchFamily="18" charset="0"/>
              </a:rPr>
              <a:t>Acceleration + Gravity (on </a:t>
            </a:r>
            <a:r>
              <a:rPr lang="en-US" altLang="ko-KR" sz="2400" dirty="0" err="1">
                <a:solidFill>
                  <a:srgbClr val="3C4043"/>
                </a:solidFill>
                <a:latin typeface="Times New Roman" panose="02020603050405020304" pitchFamily="18" charset="0"/>
              </a:rPr>
              <a:t>x,y,z</a:t>
            </a:r>
            <a:r>
              <a:rPr lang="en-US" altLang="ko-KR" sz="2400" dirty="0">
                <a:solidFill>
                  <a:srgbClr val="3C4043"/>
                </a:solidFill>
                <a:latin typeface="Times New Roman" panose="02020603050405020304" pitchFamily="18" charset="0"/>
              </a:rPr>
              <a:t> axis)</a:t>
            </a:r>
            <a:endParaRPr lang="en-US" altLang="ko-KR" sz="1800" dirty="0">
              <a:solidFill>
                <a:srgbClr val="3C4043"/>
              </a:solidFill>
              <a:latin typeface="Times New Roman" panose="02020603050405020304" pitchFamily="18" charset="0"/>
            </a:endParaRPr>
          </a:p>
          <a:p>
            <a:r>
              <a:rPr lang="en-US" altLang="ko-KR" sz="2000" dirty="0">
                <a:solidFill>
                  <a:srgbClr val="0070C0"/>
                </a:solidFill>
                <a:latin typeface="Times New Roman" panose="02020603050405020304" pitchFamily="18" charset="0"/>
              </a:rPr>
              <a:t>50Hz</a:t>
            </a:r>
            <a:r>
              <a:rPr lang="en-US" altLang="ko-KR" sz="2000" dirty="0">
                <a:solidFill>
                  <a:srgbClr val="3C4043"/>
                </a:solidFill>
                <a:latin typeface="Times New Roman" panose="02020603050405020304" pitchFamily="18" charset="0"/>
              </a:rPr>
              <a:t>  (Total : </a:t>
            </a:r>
            <a:r>
              <a:rPr lang="en-US" altLang="ko-KR" sz="2000" dirty="0">
                <a:solidFill>
                  <a:srgbClr val="0070C0"/>
                </a:solidFill>
                <a:latin typeface="Times New Roman" panose="02020603050405020304" pitchFamily="18" charset="0"/>
              </a:rPr>
              <a:t>1361860</a:t>
            </a:r>
            <a:r>
              <a:rPr lang="en-US" altLang="ko-KR" sz="2000" dirty="0">
                <a:solidFill>
                  <a:srgbClr val="3C4043"/>
                </a:solidFill>
                <a:latin typeface="Times New Roman" panose="02020603050405020304" pitchFamily="18" charset="0"/>
              </a:rPr>
              <a:t> rows × 14 columns)</a:t>
            </a:r>
          </a:p>
          <a:p>
            <a:endParaRPr lang="ko-KR" altLang="en-US" sz="2000" dirty="0">
              <a:solidFill>
                <a:srgbClr val="3C4043"/>
              </a:solidFill>
              <a:latin typeface="Times New Roman" panose="02020603050405020304" pitchFamily="18" charset="0"/>
            </a:endParaRPr>
          </a:p>
          <a:p>
            <a:endParaRPr lang="en-US" altLang="ko-KR" sz="2000" b="0" i="0" dirty="0">
              <a:solidFill>
                <a:srgbClr val="000000"/>
              </a:solidFill>
              <a:effectLst/>
              <a:latin typeface="Helvetica Neue"/>
            </a:endParaRPr>
          </a:p>
        </p:txBody>
      </p:sp>
    </p:spTree>
    <p:extLst>
      <p:ext uri="{BB962C8B-B14F-4D97-AF65-F5344CB8AC3E}">
        <p14:creationId xmlns:p14="http://schemas.microsoft.com/office/powerpoint/2010/main" val="3606779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2A59A384-7E30-89DB-766F-0EB3B8D68CCF}"/>
              </a:ext>
            </a:extLst>
          </p:cNvPr>
          <p:cNvGraphicFramePr/>
          <p:nvPr>
            <p:extLst>
              <p:ext uri="{D42A27DB-BD31-4B8C-83A1-F6EECF244321}">
                <p14:modId xmlns:p14="http://schemas.microsoft.com/office/powerpoint/2010/main" val="1336549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5577D16D-3E5A-D02C-D6C7-EAF0B57E52AA}"/>
              </a:ext>
            </a:extLst>
          </p:cNvPr>
          <p:cNvSpPr txBox="1"/>
          <p:nvPr/>
        </p:nvSpPr>
        <p:spPr>
          <a:xfrm>
            <a:off x="585259" y="353291"/>
            <a:ext cx="10983514" cy="480131"/>
          </a:xfrm>
          <a:prstGeom prst="rect">
            <a:avLst/>
          </a:prstGeom>
        </p:spPr>
        <p:txBody>
          <a:bodyPr vert="horz" lIns="91440" tIns="45720" rIns="91440" bIns="45720" rtlCol="0" anchor="t" anchorCtr="0">
            <a:noAutofit/>
          </a:bodyPr>
          <a:lstStyle>
            <a:lvl1pPr algn="ctr">
              <a:lnSpc>
                <a:spcPct val="90000"/>
              </a:lnSpc>
              <a:spcBef>
                <a:spcPct val="0"/>
              </a:spcBef>
              <a:buNone/>
              <a:defRPr lang="en-US" sz="2800" cap="all" spc="150" baseline="0" dirty="0">
                <a:latin typeface="+mj-lt"/>
                <a:ea typeface="+mj-ea"/>
                <a:cs typeface="+mj-cs"/>
              </a:defRPr>
            </a:lvl1pPr>
          </a:lstStyle>
          <a:p>
            <a:r>
              <a:rPr lang="en-US" dirty="0"/>
              <a:t>Technical part</a:t>
            </a:r>
          </a:p>
        </p:txBody>
      </p:sp>
      <p:sp>
        <p:nvSpPr>
          <p:cNvPr id="16" name="Title 1">
            <a:extLst>
              <a:ext uri="{FF2B5EF4-FFF2-40B4-BE49-F238E27FC236}">
                <a16:creationId xmlns:a16="http://schemas.microsoft.com/office/drawing/2014/main" id="{928C543F-C52F-953B-F203-FA80E6CBD4C4}"/>
              </a:ext>
            </a:extLst>
          </p:cNvPr>
          <p:cNvSpPr txBox="1">
            <a:spLocks/>
          </p:cNvSpPr>
          <p:nvPr/>
        </p:nvSpPr>
        <p:spPr>
          <a:xfrm>
            <a:off x="838200" y="134303"/>
            <a:ext cx="10515600" cy="1325563"/>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endParaRPr lang="en-US" sz="2400" dirty="0"/>
          </a:p>
        </p:txBody>
      </p:sp>
    </p:spTree>
    <p:extLst>
      <p:ext uri="{BB962C8B-B14F-4D97-AF65-F5344CB8AC3E}">
        <p14:creationId xmlns:p14="http://schemas.microsoft.com/office/powerpoint/2010/main" val="2613479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B387E9-141E-C53C-49CE-85004E83358E}"/>
              </a:ext>
            </a:extLst>
          </p:cNvPr>
          <p:cNvGrpSpPr/>
          <p:nvPr/>
        </p:nvGrpSpPr>
        <p:grpSpPr>
          <a:xfrm>
            <a:off x="1099258" y="2267265"/>
            <a:ext cx="3283556" cy="2835018"/>
            <a:chOff x="300779" y="3037531"/>
            <a:chExt cx="4058165" cy="3566469"/>
          </a:xfrm>
        </p:grpSpPr>
        <p:pic>
          <p:nvPicPr>
            <p:cNvPr id="4" name="Picture 3">
              <a:extLst>
                <a:ext uri="{FF2B5EF4-FFF2-40B4-BE49-F238E27FC236}">
                  <a16:creationId xmlns:a16="http://schemas.microsoft.com/office/drawing/2014/main" id="{40241465-B49F-18FA-FB43-36ED2AFEFEDA}"/>
                </a:ext>
              </a:extLst>
            </p:cNvPr>
            <p:cNvPicPr>
              <a:picLocks noChangeAspect="1"/>
            </p:cNvPicPr>
            <p:nvPr/>
          </p:nvPicPr>
          <p:blipFill rotWithShape="1">
            <a:blip r:embed="rId3"/>
            <a:srcRect r="43046"/>
            <a:stretch/>
          </p:blipFill>
          <p:spPr>
            <a:xfrm>
              <a:off x="300779" y="3037531"/>
              <a:ext cx="4058165" cy="3566469"/>
            </a:xfrm>
            <a:prstGeom prst="rect">
              <a:avLst/>
            </a:prstGeom>
            <a:ln w="9525">
              <a:noFill/>
            </a:ln>
          </p:spPr>
        </p:pic>
        <p:sp>
          <p:nvSpPr>
            <p:cNvPr id="6" name="Rectangle 5">
              <a:extLst>
                <a:ext uri="{FF2B5EF4-FFF2-40B4-BE49-F238E27FC236}">
                  <a16:creationId xmlns:a16="http://schemas.microsoft.com/office/drawing/2014/main" id="{F4C26E94-BB9D-22AF-6A3A-2344779D3517}"/>
                </a:ext>
              </a:extLst>
            </p:cNvPr>
            <p:cNvSpPr/>
            <p:nvPr/>
          </p:nvSpPr>
          <p:spPr>
            <a:xfrm>
              <a:off x="338746" y="4104640"/>
              <a:ext cx="1249282" cy="843280"/>
            </a:xfrm>
            <a:prstGeom prst="rect">
              <a:avLst/>
            </a:prstGeom>
            <a:solidFill>
              <a:schemeClr val="tx1">
                <a:alpha val="6000"/>
              </a:schemeClr>
            </a:solidFill>
            <a:ln w="95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930E00B3-6FA0-8C4B-ACBB-9DF53C344B4E}"/>
                </a:ext>
              </a:extLst>
            </p:cNvPr>
            <p:cNvSpPr/>
            <p:nvPr/>
          </p:nvSpPr>
          <p:spPr>
            <a:xfrm flipH="1">
              <a:off x="1588029" y="4744102"/>
              <a:ext cx="2475969" cy="193349"/>
            </a:xfrm>
            <a:prstGeom prst="rect">
              <a:avLst/>
            </a:prstGeom>
            <a:solidFill>
              <a:schemeClr val="accent5">
                <a:lumMod val="50000"/>
                <a:alpha val="12000"/>
              </a:schemeClr>
            </a:solidFill>
            <a:ln w="952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FF0000"/>
                </a:solidFill>
              </a:endParaRPr>
            </a:p>
          </p:txBody>
        </p:sp>
        <p:sp>
          <p:nvSpPr>
            <p:cNvPr id="8" name="Rectangle 7">
              <a:extLst>
                <a:ext uri="{FF2B5EF4-FFF2-40B4-BE49-F238E27FC236}">
                  <a16:creationId xmlns:a16="http://schemas.microsoft.com/office/drawing/2014/main" id="{DA89EDD9-EDBF-9FA3-005B-60BFE94843C7}"/>
                </a:ext>
              </a:extLst>
            </p:cNvPr>
            <p:cNvSpPr/>
            <p:nvPr/>
          </p:nvSpPr>
          <p:spPr>
            <a:xfrm flipH="1">
              <a:off x="1588029" y="5547051"/>
              <a:ext cx="2506450" cy="213669"/>
            </a:xfrm>
            <a:prstGeom prst="rect">
              <a:avLst/>
            </a:prstGeom>
            <a:solidFill>
              <a:schemeClr val="accent5">
                <a:lumMod val="50000"/>
                <a:alpha val="12000"/>
              </a:schemeClr>
            </a:solidFill>
            <a:ln w="952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FF0000"/>
                </a:solidFill>
              </a:endParaRPr>
            </a:p>
          </p:txBody>
        </p:sp>
        <p:sp>
          <p:nvSpPr>
            <p:cNvPr id="9" name="Rectangle 8">
              <a:extLst>
                <a:ext uri="{FF2B5EF4-FFF2-40B4-BE49-F238E27FC236}">
                  <a16:creationId xmlns:a16="http://schemas.microsoft.com/office/drawing/2014/main" id="{87C5CE7F-FDAD-B299-A86E-711287C0CD94}"/>
                </a:ext>
              </a:extLst>
            </p:cNvPr>
            <p:cNvSpPr/>
            <p:nvPr/>
          </p:nvSpPr>
          <p:spPr>
            <a:xfrm flipH="1">
              <a:off x="1603269" y="6324445"/>
              <a:ext cx="2475969" cy="193349"/>
            </a:xfrm>
            <a:prstGeom prst="rect">
              <a:avLst/>
            </a:prstGeom>
            <a:solidFill>
              <a:schemeClr val="accent5">
                <a:lumMod val="50000"/>
                <a:alpha val="12000"/>
              </a:schemeClr>
            </a:solidFill>
            <a:ln w="952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FF0000"/>
                </a:solidFill>
              </a:endParaRPr>
            </a:p>
          </p:txBody>
        </p:sp>
      </p:grpSp>
      <p:grpSp>
        <p:nvGrpSpPr>
          <p:cNvPr id="39" name="Group 38">
            <a:extLst>
              <a:ext uri="{FF2B5EF4-FFF2-40B4-BE49-F238E27FC236}">
                <a16:creationId xmlns:a16="http://schemas.microsoft.com/office/drawing/2014/main" id="{13561CA0-F25B-74F6-283E-0037B5295152}"/>
              </a:ext>
            </a:extLst>
          </p:cNvPr>
          <p:cNvGrpSpPr/>
          <p:nvPr/>
        </p:nvGrpSpPr>
        <p:grpSpPr>
          <a:xfrm>
            <a:off x="5939888" y="2330112"/>
            <a:ext cx="5603475" cy="4203679"/>
            <a:chOff x="5965298" y="1972618"/>
            <a:chExt cx="4704398" cy="3529199"/>
          </a:xfrm>
        </p:grpSpPr>
        <p:pic>
          <p:nvPicPr>
            <p:cNvPr id="11" name="Picture 10">
              <a:extLst>
                <a:ext uri="{FF2B5EF4-FFF2-40B4-BE49-F238E27FC236}">
                  <a16:creationId xmlns:a16="http://schemas.microsoft.com/office/drawing/2014/main" id="{CEA911FC-14FE-BAD8-BC8E-DD5D72FCEB9A}"/>
                </a:ext>
              </a:extLst>
            </p:cNvPr>
            <p:cNvPicPr>
              <a:picLocks noChangeAspect="1"/>
            </p:cNvPicPr>
            <p:nvPr/>
          </p:nvPicPr>
          <p:blipFill>
            <a:blip r:embed="rId4"/>
            <a:srcRect/>
            <a:stretch/>
          </p:blipFill>
          <p:spPr>
            <a:xfrm>
              <a:off x="5965298" y="1972618"/>
              <a:ext cx="4704398" cy="3529199"/>
            </a:xfrm>
            <a:prstGeom prst="rect">
              <a:avLst/>
            </a:prstGeom>
            <a:ln w="9525">
              <a:noFill/>
            </a:ln>
          </p:spPr>
        </p:pic>
        <p:sp>
          <p:nvSpPr>
            <p:cNvPr id="12" name="Rectangle 11">
              <a:extLst>
                <a:ext uri="{FF2B5EF4-FFF2-40B4-BE49-F238E27FC236}">
                  <a16:creationId xmlns:a16="http://schemas.microsoft.com/office/drawing/2014/main" id="{3D0A0A1A-3708-A4E8-2F34-335C9594B842}"/>
                </a:ext>
              </a:extLst>
            </p:cNvPr>
            <p:cNvSpPr/>
            <p:nvPr/>
          </p:nvSpPr>
          <p:spPr>
            <a:xfrm>
              <a:off x="6324811" y="2315362"/>
              <a:ext cx="3872012" cy="996380"/>
            </a:xfrm>
            <a:prstGeom prst="rect">
              <a:avLst/>
            </a:prstGeom>
            <a:solidFill>
              <a:schemeClr val="tx1">
                <a:alpha val="6000"/>
              </a:schemeClr>
            </a:solidFill>
            <a:ln w="95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FF0000"/>
                </a:solidFill>
              </a:endParaRPr>
            </a:p>
          </p:txBody>
        </p:sp>
        <p:sp>
          <p:nvSpPr>
            <p:cNvPr id="13" name="Rectangle 12">
              <a:extLst>
                <a:ext uri="{FF2B5EF4-FFF2-40B4-BE49-F238E27FC236}">
                  <a16:creationId xmlns:a16="http://schemas.microsoft.com/office/drawing/2014/main" id="{F127CBBB-E27C-8E8B-9428-C47E2818A2F3}"/>
                </a:ext>
              </a:extLst>
            </p:cNvPr>
            <p:cNvSpPr/>
            <p:nvPr/>
          </p:nvSpPr>
          <p:spPr>
            <a:xfrm>
              <a:off x="9429859" y="2315362"/>
              <a:ext cx="766964" cy="2950989"/>
            </a:xfrm>
            <a:prstGeom prst="rect">
              <a:avLst/>
            </a:prstGeom>
            <a:solidFill>
              <a:schemeClr val="accent5">
                <a:lumMod val="50000"/>
                <a:alpha val="12000"/>
              </a:schemeClr>
            </a:solidFill>
            <a:ln w="952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FF0000"/>
                </a:solidFill>
              </a:endParaRPr>
            </a:p>
          </p:txBody>
        </p:sp>
      </p:grpSp>
      <p:sp>
        <p:nvSpPr>
          <p:cNvPr id="14" name="TextBox 13">
            <a:extLst>
              <a:ext uri="{FF2B5EF4-FFF2-40B4-BE49-F238E27FC236}">
                <a16:creationId xmlns:a16="http://schemas.microsoft.com/office/drawing/2014/main" id="{5577D16D-3E5A-D02C-D6C7-EAF0B57E52AA}"/>
              </a:ext>
            </a:extLst>
          </p:cNvPr>
          <p:cNvSpPr txBox="1"/>
          <p:nvPr/>
        </p:nvSpPr>
        <p:spPr>
          <a:xfrm>
            <a:off x="585259" y="353291"/>
            <a:ext cx="10983514" cy="480131"/>
          </a:xfrm>
          <a:prstGeom prst="rect">
            <a:avLst/>
          </a:prstGeom>
        </p:spPr>
        <p:txBody>
          <a:bodyPr vert="horz" lIns="91440" tIns="45720" rIns="91440" bIns="45720" rtlCol="0" anchor="t" anchorCtr="0">
            <a:noAutofit/>
          </a:bodyPr>
          <a:lstStyle>
            <a:lvl1pPr algn="ctr">
              <a:lnSpc>
                <a:spcPct val="90000"/>
              </a:lnSpc>
              <a:spcBef>
                <a:spcPct val="0"/>
              </a:spcBef>
              <a:buNone/>
              <a:defRPr lang="en-US" sz="2800" cap="all" spc="150" baseline="0" dirty="0">
                <a:latin typeface="+mj-lt"/>
                <a:ea typeface="+mj-ea"/>
                <a:cs typeface="+mj-cs"/>
              </a:defRPr>
            </a:lvl1pPr>
          </a:lstStyle>
          <a:p>
            <a:r>
              <a:rPr lang="en-US" dirty="0"/>
              <a:t>Technical part</a:t>
            </a:r>
          </a:p>
        </p:txBody>
      </p:sp>
      <p:sp>
        <p:nvSpPr>
          <p:cNvPr id="16" name="Title 1">
            <a:extLst>
              <a:ext uri="{FF2B5EF4-FFF2-40B4-BE49-F238E27FC236}">
                <a16:creationId xmlns:a16="http://schemas.microsoft.com/office/drawing/2014/main" id="{928C543F-C52F-953B-F203-FA80E6CBD4C4}"/>
              </a:ext>
            </a:extLst>
          </p:cNvPr>
          <p:cNvSpPr txBox="1">
            <a:spLocks/>
          </p:cNvSpPr>
          <p:nvPr/>
        </p:nvSpPr>
        <p:spPr>
          <a:xfrm>
            <a:off x="838200" y="134303"/>
            <a:ext cx="10515600" cy="1325563"/>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endParaRPr lang="en-US" sz="2400" dirty="0"/>
          </a:p>
        </p:txBody>
      </p:sp>
      <p:sp>
        <p:nvSpPr>
          <p:cNvPr id="18" name="TextBox 17">
            <a:extLst>
              <a:ext uri="{FF2B5EF4-FFF2-40B4-BE49-F238E27FC236}">
                <a16:creationId xmlns:a16="http://schemas.microsoft.com/office/drawing/2014/main" id="{54223AA6-724F-965D-C302-A4723B0F60D3}"/>
              </a:ext>
            </a:extLst>
          </p:cNvPr>
          <p:cNvSpPr txBox="1"/>
          <p:nvPr/>
        </p:nvSpPr>
        <p:spPr>
          <a:xfrm>
            <a:off x="965024" y="1033383"/>
            <a:ext cx="6097554" cy="646331"/>
          </a:xfrm>
          <a:prstGeom prst="rect">
            <a:avLst/>
          </a:prstGeom>
          <a:noFill/>
        </p:spPr>
        <p:txBody>
          <a:bodyPr wrap="square">
            <a:spAutoFit/>
          </a:bodyPr>
          <a:lstStyle/>
          <a:p>
            <a:r>
              <a:rPr lang="en-US" sz="1800" dirty="0"/>
              <a:t>Nested </a:t>
            </a:r>
            <a:r>
              <a:rPr lang="en-US" b="1" dirty="0">
                <a:solidFill>
                  <a:srgbClr val="0070C0"/>
                </a:solidFill>
              </a:rPr>
              <a:t>f</a:t>
            </a:r>
            <a:r>
              <a:rPr lang="en-US" sz="1800" b="1" dirty="0">
                <a:solidFill>
                  <a:srgbClr val="0070C0"/>
                </a:solidFill>
              </a:rPr>
              <a:t>or</a:t>
            </a:r>
            <a:r>
              <a:rPr lang="en-US" sz="1800" dirty="0"/>
              <a:t> loop</a:t>
            </a:r>
            <a:r>
              <a:rPr lang="en-US" dirty="0"/>
              <a:t> to </a:t>
            </a:r>
            <a:r>
              <a:rPr lang="en-US" sz="1800" dirty="0"/>
              <a:t>create 3 by 4 table</a:t>
            </a:r>
          </a:p>
          <a:p>
            <a:endParaRPr lang="en-US" sz="1800" dirty="0"/>
          </a:p>
        </p:txBody>
      </p:sp>
      <p:sp>
        <p:nvSpPr>
          <p:cNvPr id="20" name="TextBox 19">
            <a:extLst>
              <a:ext uri="{FF2B5EF4-FFF2-40B4-BE49-F238E27FC236}">
                <a16:creationId xmlns:a16="http://schemas.microsoft.com/office/drawing/2014/main" id="{44CB5486-C6FA-D4C6-DDBF-C4EB32CCFEB9}"/>
              </a:ext>
            </a:extLst>
          </p:cNvPr>
          <p:cNvSpPr txBox="1"/>
          <p:nvPr/>
        </p:nvSpPr>
        <p:spPr>
          <a:xfrm>
            <a:off x="5316419" y="5410059"/>
            <a:ext cx="760597" cy="338554"/>
          </a:xfrm>
          <a:prstGeom prst="rect">
            <a:avLst/>
          </a:prstGeom>
          <a:noFill/>
        </p:spPr>
        <p:txBody>
          <a:bodyPr wrap="square">
            <a:spAutoFit/>
          </a:bodyPr>
          <a:lstStyle/>
          <a:p>
            <a:r>
              <a:rPr lang="en-US" sz="1600" dirty="0">
                <a:solidFill>
                  <a:srgbClr val="002060"/>
                </a:solidFill>
              </a:rPr>
              <a:t>4</a:t>
            </a:r>
            <a:r>
              <a:rPr lang="en-US" sz="1600" baseline="30000" dirty="0">
                <a:solidFill>
                  <a:srgbClr val="002060"/>
                </a:solidFill>
              </a:rPr>
              <a:t>th </a:t>
            </a:r>
            <a:r>
              <a:rPr lang="en-US" sz="1600" dirty="0">
                <a:solidFill>
                  <a:srgbClr val="002060"/>
                </a:solidFill>
              </a:rPr>
              <a:t>Col</a:t>
            </a:r>
          </a:p>
        </p:txBody>
      </p:sp>
      <p:sp>
        <p:nvSpPr>
          <p:cNvPr id="22" name="TextBox 21">
            <a:extLst>
              <a:ext uri="{FF2B5EF4-FFF2-40B4-BE49-F238E27FC236}">
                <a16:creationId xmlns:a16="http://schemas.microsoft.com/office/drawing/2014/main" id="{19376238-9860-61A7-C14E-DA4241DF84EC}"/>
              </a:ext>
            </a:extLst>
          </p:cNvPr>
          <p:cNvSpPr txBox="1"/>
          <p:nvPr/>
        </p:nvSpPr>
        <p:spPr>
          <a:xfrm>
            <a:off x="5056871" y="1703714"/>
            <a:ext cx="1054250" cy="307777"/>
          </a:xfrm>
          <a:prstGeom prst="rect">
            <a:avLst/>
          </a:prstGeom>
          <a:noFill/>
        </p:spPr>
        <p:txBody>
          <a:bodyPr wrap="square">
            <a:spAutoFit/>
          </a:bodyPr>
          <a:lstStyle/>
          <a:p>
            <a:pPr algn="ctr"/>
            <a:r>
              <a:rPr lang="en-US" sz="1400" dirty="0"/>
              <a:t>1</a:t>
            </a:r>
            <a:r>
              <a:rPr lang="en-US" sz="1400" baseline="30000" dirty="0"/>
              <a:t>st</a:t>
            </a:r>
            <a:r>
              <a:rPr lang="en-US" sz="1400" dirty="0"/>
              <a:t> Row</a:t>
            </a:r>
          </a:p>
        </p:txBody>
      </p:sp>
      <p:cxnSp>
        <p:nvCxnSpPr>
          <p:cNvPr id="17" name="Straight Arrow Connector 16">
            <a:extLst>
              <a:ext uri="{FF2B5EF4-FFF2-40B4-BE49-F238E27FC236}">
                <a16:creationId xmlns:a16="http://schemas.microsoft.com/office/drawing/2014/main" id="{146999E0-240A-D732-FBB0-737D0E33F420}"/>
              </a:ext>
            </a:extLst>
          </p:cNvPr>
          <p:cNvCxnSpPr>
            <a:cxnSpLocks/>
            <a:stCxn id="6" idx="0"/>
            <a:endCxn id="22" idx="2"/>
          </p:cNvCxnSpPr>
          <p:nvPr/>
        </p:nvCxnSpPr>
        <p:spPr>
          <a:xfrm flipV="1">
            <a:off x="1635390" y="2011491"/>
            <a:ext cx="3948606" cy="1104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D729BA3-2B00-6F8F-378F-4FE14A37603C}"/>
              </a:ext>
            </a:extLst>
          </p:cNvPr>
          <p:cNvCxnSpPr>
            <a:cxnSpLocks/>
            <a:stCxn id="22" idx="2"/>
            <a:endCxn id="12" idx="0"/>
          </p:cNvCxnSpPr>
          <p:nvPr/>
        </p:nvCxnSpPr>
        <p:spPr>
          <a:xfrm>
            <a:off x="5583996" y="2011491"/>
            <a:ext cx="3090117" cy="726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3252D6B-F0F8-3FFD-91EC-CD3C202D7428}"/>
              </a:ext>
            </a:extLst>
          </p:cNvPr>
          <p:cNvCxnSpPr>
            <a:cxnSpLocks/>
            <a:stCxn id="8" idx="1"/>
            <a:endCxn id="20" idx="0"/>
          </p:cNvCxnSpPr>
          <p:nvPr/>
        </p:nvCxnSpPr>
        <p:spPr>
          <a:xfrm>
            <a:off x="4168829" y="4347029"/>
            <a:ext cx="1527889" cy="10630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EAC2AE5-A361-6870-7BAD-EDD0E5BBB8F4}"/>
              </a:ext>
            </a:extLst>
          </p:cNvPr>
          <p:cNvCxnSpPr>
            <a:cxnSpLocks/>
            <a:stCxn id="20" idx="0"/>
            <a:endCxn id="13" idx="1"/>
          </p:cNvCxnSpPr>
          <p:nvPr/>
        </p:nvCxnSpPr>
        <p:spPr>
          <a:xfrm flipV="1">
            <a:off x="5696718" y="4495842"/>
            <a:ext cx="4369858" cy="914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96FA11-8593-5327-2309-F141545B5241}"/>
              </a:ext>
            </a:extLst>
          </p:cNvPr>
          <p:cNvCxnSpPr>
            <a:cxnSpLocks/>
            <a:stCxn id="7" idx="1"/>
            <a:endCxn id="20" idx="0"/>
          </p:cNvCxnSpPr>
          <p:nvPr/>
        </p:nvCxnSpPr>
        <p:spPr>
          <a:xfrm>
            <a:off x="4144166" y="3700682"/>
            <a:ext cx="1552552" cy="1709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DEC4689-405A-0FB7-B453-EAE1B1D97B32}"/>
              </a:ext>
            </a:extLst>
          </p:cNvPr>
          <p:cNvCxnSpPr>
            <a:cxnSpLocks/>
            <a:stCxn id="9" idx="1"/>
            <a:endCxn id="20" idx="0"/>
          </p:cNvCxnSpPr>
          <p:nvPr/>
        </p:nvCxnSpPr>
        <p:spPr>
          <a:xfrm>
            <a:off x="4156497" y="4956910"/>
            <a:ext cx="1540221" cy="453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005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30F6AA-60F5-B784-A01C-7A1EBD4E48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524" r="24006" b="33714"/>
          <a:stretch/>
        </p:blipFill>
        <p:spPr bwMode="auto">
          <a:xfrm>
            <a:off x="1112482" y="1383503"/>
            <a:ext cx="6668173" cy="21795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E1E272D-BE42-D39E-EF61-11572124D1EE}"/>
              </a:ext>
            </a:extLst>
          </p:cNvPr>
          <p:cNvPicPr>
            <a:picLocks noChangeAspect="1"/>
          </p:cNvPicPr>
          <p:nvPr/>
        </p:nvPicPr>
        <p:blipFill rotWithShape="1">
          <a:blip r:embed="rId3"/>
          <a:srcRect l="8988" t="37517" r="29403" b="35081"/>
          <a:stretch/>
        </p:blipFill>
        <p:spPr>
          <a:xfrm>
            <a:off x="1028432" y="3941272"/>
            <a:ext cx="6743968" cy="2249686"/>
          </a:xfrm>
          <a:prstGeom prst="rect">
            <a:avLst/>
          </a:prstGeom>
        </p:spPr>
      </p:pic>
      <p:sp>
        <p:nvSpPr>
          <p:cNvPr id="4" name="Date Placeholder 3">
            <a:extLst>
              <a:ext uri="{FF2B5EF4-FFF2-40B4-BE49-F238E27FC236}">
                <a16:creationId xmlns:a16="http://schemas.microsoft.com/office/drawing/2014/main" id="{3103153B-F7EC-25AB-03CA-798C8C51E37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A100522-DE85-5BBF-7B5C-5BCE4050328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8460358-4E8D-CED5-DF7D-A1A956CC924D}"/>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9" name="TextBox 8">
            <a:extLst>
              <a:ext uri="{FF2B5EF4-FFF2-40B4-BE49-F238E27FC236}">
                <a16:creationId xmlns:a16="http://schemas.microsoft.com/office/drawing/2014/main" id="{F04F88A6-9B2B-E359-567D-FB3AF8C334E2}"/>
              </a:ext>
            </a:extLst>
          </p:cNvPr>
          <p:cNvSpPr txBox="1"/>
          <p:nvPr/>
        </p:nvSpPr>
        <p:spPr>
          <a:xfrm>
            <a:off x="585259" y="353291"/>
            <a:ext cx="10983514" cy="480131"/>
          </a:xfrm>
          <a:prstGeom prst="rect">
            <a:avLst/>
          </a:prstGeom>
        </p:spPr>
        <p:txBody>
          <a:bodyPr vert="horz" lIns="91440" tIns="45720" rIns="91440" bIns="45720" rtlCol="0" anchor="t" anchorCtr="0">
            <a:noAutofit/>
          </a:bodyPr>
          <a:lstStyle>
            <a:lvl1pPr algn="ctr">
              <a:lnSpc>
                <a:spcPct val="90000"/>
              </a:lnSpc>
              <a:spcBef>
                <a:spcPct val="0"/>
              </a:spcBef>
              <a:buNone/>
              <a:defRPr lang="en-US" sz="2800" cap="all" spc="150" baseline="0" dirty="0">
                <a:latin typeface="+mj-lt"/>
                <a:ea typeface="+mj-ea"/>
                <a:cs typeface="+mj-cs"/>
              </a:defRPr>
            </a:lvl1pPr>
          </a:lstStyle>
          <a:p>
            <a:r>
              <a:rPr lang="en-US" dirty="0"/>
              <a:t>data Optimization</a:t>
            </a:r>
          </a:p>
        </p:txBody>
      </p:sp>
      <p:cxnSp>
        <p:nvCxnSpPr>
          <p:cNvPr id="12" name="Straight Arrow Connector 11">
            <a:extLst>
              <a:ext uri="{FF2B5EF4-FFF2-40B4-BE49-F238E27FC236}">
                <a16:creationId xmlns:a16="http://schemas.microsoft.com/office/drawing/2014/main" id="{BFA6E98A-83E5-34BB-CA39-B4493D1C9090}"/>
              </a:ext>
            </a:extLst>
          </p:cNvPr>
          <p:cNvCxnSpPr>
            <a:cxnSpLocks/>
          </p:cNvCxnSpPr>
          <p:nvPr/>
        </p:nvCxnSpPr>
        <p:spPr>
          <a:xfrm flipV="1">
            <a:off x="3752292" y="1578815"/>
            <a:ext cx="1444022" cy="15220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4E24FAE-6B7C-0D5A-0AE0-51C14D343E4E}"/>
              </a:ext>
            </a:extLst>
          </p:cNvPr>
          <p:cNvSpPr txBox="1"/>
          <p:nvPr/>
        </p:nvSpPr>
        <p:spPr>
          <a:xfrm>
            <a:off x="4125816" y="1008017"/>
            <a:ext cx="2408651" cy="369332"/>
          </a:xfrm>
          <a:prstGeom prst="rect">
            <a:avLst/>
          </a:prstGeom>
          <a:noFill/>
        </p:spPr>
        <p:txBody>
          <a:bodyPr wrap="square" rtlCol="0">
            <a:spAutoFit/>
          </a:bodyPr>
          <a:lstStyle/>
          <a:p>
            <a:r>
              <a:rPr lang="en-US" dirty="0"/>
              <a:t>Speed is accumulating</a:t>
            </a:r>
          </a:p>
        </p:txBody>
      </p:sp>
      <p:sp>
        <p:nvSpPr>
          <p:cNvPr id="20" name="Arrow: Striped Right 19">
            <a:extLst>
              <a:ext uri="{FF2B5EF4-FFF2-40B4-BE49-F238E27FC236}">
                <a16:creationId xmlns:a16="http://schemas.microsoft.com/office/drawing/2014/main" id="{F8756542-4D96-8459-2E9E-469ED4F281A8}"/>
              </a:ext>
            </a:extLst>
          </p:cNvPr>
          <p:cNvSpPr/>
          <p:nvPr/>
        </p:nvSpPr>
        <p:spPr>
          <a:xfrm rot="5400000">
            <a:off x="4358273" y="3527462"/>
            <a:ext cx="1430140" cy="24594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B0E0EB1-8835-D5B4-11D4-F79C5018946F}"/>
              </a:ext>
            </a:extLst>
          </p:cNvPr>
          <p:cNvSpPr txBox="1"/>
          <p:nvPr/>
        </p:nvSpPr>
        <p:spPr>
          <a:xfrm>
            <a:off x="4321309" y="3466861"/>
            <a:ext cx="1708290" cy="369332"/>
          </a:xfrm>
          <a:prstGeom prst="rect">
            <a:avLst/>
          </a:prstGeom>
          <a:solidFill>
            <a:schemeClr val="bg1">
              <a:lumMod val="85000"/>
            </a:schemeClr>
          </a:solidFill>
        </p:spPr>
        <p:txBody>
          <a:bodyPr wrap="square" rtlCol="0">
            <a:spAutoFit/>
          </a:bodyPr>
          <a:lstStyle/>
          <a:p>
            <a:r>
              <a:rPr lang="en-US" dirty="0"/>
              <a:t>High Pass filter</a:t>
            </a:r>
          </a:p>
        </p:txBody>
      </p:sp>
      <p:cxnSp>
        <p:nvCxnSpPr>
          <p:cNvPr id="21" name="Straight Arrow Connector 20">
            <a:extLst>
              <a:ext uri="{FF2B5EF4-FFF2-40B4-BE49-F238E27FC236}">
                <a16:creationId xmlns:a16="http://schemas.microsoft.com/office/drawing/2014/main" id="{3464AF48-F49B-4204-4E56-FC628458F0FA}"/>
              </a:ext>
            </a:extLst>
          </p:cNvPr>
          <p:cNvCxnSpPr>
            <a:cxnSpLocks/>
          </p:cNvCxnSpPr>
          <p:nvPr/>
        </p:nvCxnSpPr>
        <p:spPr>
          <a:xfrm>
            <a:off x="3897236" y="4899923"/>
            <a:ext cx="11369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190E2CD-4416-5796-FA1D-8579FDB51C79}"/>
              </a:ext>
            </a:extLst>
          </p:cNvPr>
          <p:cNvSpPr/>
          <p:nvPr/>
        </p:nvSpPr>
        <p:spPr>
          <a:xfrm>
            <a:off x="5596198" y="1682467"/>
            <a:ext cx="344250" cy="14633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Straight Arrow Connector 25">
            <a:extLst>
              <a:ext uri="{FF2B5EF4-FFF2-40B4-BE49-F238E27FC236}">
                <a16:creationId xmlns:a16="http://schemas.microsoft.com/office/drawing/2014/main" id="{ED2D4BC1-6AAB-2645-5390-6BF5EDA26396}"/>
              </a:ext>
            </a:extLst>
          </p:cNvPr>
          <p:cNvCxnSpPr>
            <a:cxnSpLocks/>
            <a:stCxn id="25" idx="3"/>
          </p:cNvCxnSpPr>
          <p:nvPr/>
        </p:nvCxnSpPr>
        <p:spPr>
          <a:xfrm flipV="1">
            <a:off x="5940448" y="1755614"/>
            <a:ext cx="1986454" cy="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CBCE25B-C821-97DF-C109-7036F1F8EEA6}"/>
              </a:ext>
            </a:extLst>
          </p:cNvPr>
          <p:cNvSpPr txBox="1"/>
          <p:nvPr/>
        </p:nvSpPr>
        <p:spPr>
          <a:xfrm>
            <a:off x="7926902" y="1570948"/>
            <a:ext cx="3907993" cy="369332"/>
          </a:xfrm>
          <a:prstGeom prst="rect">
            <a:avLst/>
          </a:prstGeom>
          <a:noFill/>
        </p:spPr>
        <p:txBody>
          <a:bodyPr wrap="none" rtlCol="0">
            <a:spAutoFit/>
          </a:bodyPr>
          <a:lstStyle/>
          <a:p>
            <a:r>
              <a:rPr lang="en-US" altLang="ko-KR" dirty="0"/>
              <a:t>Travel distance to Y : Not reasonable</a:t>
            </a:r>
            <a:endParaRPr lang="ko-KR" altLang="en-US" dirty="0"/>
          </a:p>
        </p:txBody>
      </p:sp>
      <p:sp>
        <p:nvSpPr>
          <p:cNvPr id="33" name="Rectangle: Rounded Corners 32">
            <a:extLst>
              <a:ext uri="{FF2B5EF4-FFF2-40B4-BE49-F238E27FC236}">
                <a16:creationId xmlns:a16="http://schemas.microsoft.com/office/drawing/2014/main" id="{5B66BBEC-2243-4DBA-0970-2C58AF6F2514}"/>
              </a:ext>
            </a:extLst>
          </p:cNvPr>
          <p:cNvSpPr/>
          <p:nvPr/>
        </p:nvSpPr>
        <p:spPr>
          <a:xfrm>
            <a:off x="5627730" y="4199119"/>
            <a:ext cx="344250" cy="14633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Straight Arrow Connector 33">
            <a:extLst>
              <a:ext uri="{FF2B5EF4-FFF2-40B4-BE49-F238E27FC236}">
                <a16:creationId xmlns:a16="http://schemas.microsoft.com/office/drawing/2014/main" id="{B9C2907A-7EC5-5FB4-8B3F-0A52A6B4920A}"/>
              </a:ext>
            </a:extLst>
          </p:cNvPr>
          <p:cNvCxnSpPr>
            <a:cxnSpLocks/>
            <a:stCxn id="33" idx="3"/>
          </p:cNvCxnSpPr>
          <p:nvPr/>
        </p:nvCxnSpPr>
        <p:spPr>
          <a:xfrm flipV="1">
            <a:off x="5971980" y="4272266"/>
            <a:ext cx="1986454" cy="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9F64248-1E2A-5FE2-531D-FBA33C6B49DA}"/>
              </a:ext>
            </a:extLst>
          </p:cNvPr>
          <p:cNvSpPr txBox="1"/>
          <p:nvPr/>
        </p:nvSpPr>
        <p:spPr>
          <a:xfrm>
            <a:off x="7958434" y="4087600"/>
            <a:ext cx="3489738" cy="369332"/>
          </a:xfrm>
          <a:prstGeom prst="rect">
            <a:avLst/>
          </a:prstGeom>
          <a:noFill/>
        </p:spPr>
        <p:txBody>
          <a:bodyPr wrap="none" rtlCol="0">
            <a:spAutoFit/>
          </a:bodyPr>
          <a:lstStyle/>
          <a:p>
            <a:r>
              <a:rPr lang="en-US" altLang="ko-KR" dirty="0"/>
              <a:t>Travel distance to Y : reasonable</a:t>
            </a:r>
            <a:endParaRPr lang="ko-KR" altLang="en-US" dirty="0"/>
          </a:p>
        </p:txBody>
      </p:sp>
    </p:spTree>
    <p:extLst>
      <p:ext uri="{BB962C8B-B14F-4D97-AF65-F5344CB8AC3E}">
        <p14:creationId xmlns:p14="http://schemas.microsoft.com/office/powerpoint/2010/main" val="3934836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442BA7-0D78-1762-6E4B-229B2A20132F}"/>
              </a:ext>
            </a:extLst>
          </p:cNvPr>
          <p:cNvPicPr>
            <a:picLocks noChangeAspect="1"/>
          </p:cNvPicPr>
          <p:nvPr/>
        </p:nvPicPr>
        <p:blipFill>
          <a:blip r:embed="rId3"/>
          <a:stretch>
            <a:fillRect/>
          </a:stretch>
        </p:blipFill>
        <p:spPr>
          <a:xfrm>
            <a:off x="294487" y="756271"/>
            <a:ext cx="7953605" cy="5965204"/>
          </a:xfrm>
          <a:prstGeom prst="rect">
            <a:avLst/>
          </a:prstGeom>
        </p:spPr>
      </p:pic>
      <p:sp>
        <p:nvSpPr>
          <p:cNvPr id="2" name="Title 1">
            <a:extLst>
              <a:ext uri="{FF2B5EF4-FFF2-40B4-BE49-F238E27FC236}">
                <a16:creationId xmlns:a16="http://schemas.microsoft.com/office/drawing/2014/main" id="{37EBB4D5-9BF9-1F28-0FBC-0BFB988B39A1}"/>
              </a:ext>
            </a:extLst>
          </p:cNvPr>
          <p:cNvSpPr>
            <a:spLocks noGrp="1"/>
          </p:cNvSpPr>
          <p:nvPr>
            <p:ph type="title"/>
          </p:nvPr>
        </p:nvSpPr>
        <p:spPr>
          <a:xfrm>
            <a:off x="838200" y="134303"/>
            <a:ext cx="10515600" cy="521537"/>
          </a:xfrm>
        </p:spPr>
        <p:txBody>
          <a:bodyPr anchor="t"/>
          <a:lstStyle/>
          <a:p>
            <a:r>
              <a:rPr lang="en-US" altLang="ko-KR" dirty="0"/>
              <a:t>Adding features</a:t>
            </a:r>
            <a:endParaRPr lang="en-US" dirty="0"/>
          </a:p>
        </p:txBody>
      </p:sp>
      <p:sp>
        <p:nvSpPr>
          <p:cNvPr id="4" name="Date Placeholder 3">
            <a:extLst>
              <a:ext uri="{FF2B5EF4-FFF2-40B4-BE49-F238E27FC236}">
                <a16:creationId xmlns:a16="http://schemas.microsoft.com/office/drawing/2014/main" id="{3103153B-F7EC-25AB-03CA-798C8C51E37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A100522-DE85-5BBF-7B5C-5BCE4050328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8460358-4E8D-CED5-DF7D-A1A956CC924D}"/>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10" name="Rectangle: Rounded Corners 9">
            <a:extLst>
              <a:ext uri="{FF2B5EF4-FFF2-40B4-BE49-F238E27FC236}">
                <a16:creationId xmlns:a16="http://schemas.microsoft.com/office/drawing/2014/main" id="{A862A8E3-A096-2FD9-44C8-FE10AD5732E1}"/>
              </a:ext>
            </a:extLst>
          </p:cNvPr>
          <p:cNvSpPr/>
          <p:nvPr/>
        </p:nvSpPr>
        <p:spPr>
          <a:xfrm>
            <a:off x="3266615" y="722871"/>
            <a:ext cx="1882901" cy="52153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Straight Arrow Connector 11">
            <a:extLst>
              <a:ext uri="{FF2B5EF4-FFF2-40B4-BE49-F238E27FC236}">
                <a16:creationId xmlns:a16="http://schemas.microsoft.com/office/drawing/2014/main" id="{C0FD2457-813B-2055-1E99-4361DE31174B}"/>
              </a:ext>
            </a:extLst>
          </p:cNvPr>
          <p:cNvCxnSpPr>
            <a:cxnSpLocks/>
            <a:stCxn id="10" idx="3"/>
          </p:cNvCxnSpPr>
          <p:nvPr/>
        </p:nvCxnSpPr>
        <p:spPr>
          <a:xfrm>
            <a:off x="5149516" y="983640"/>
            <a:ext cx="30985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27F1C5-FAC1-1E17-F0FA-A2310FF77EB3}"/>
              </a:ext>
            </a:extLst>
          </p:cNvPr>
          <p:cNvSpPr txBox="1"/>
          <p:nvPr/>
        </p:nvSpPr>
        <p:spPr>
          <a:xfrm>
            <a:off x="8248092" y="793213"/>
            <a:ext cx="2316724" cy="369332"/>
          </a:xfrm>
          <a:prstGeom prst="rect">
            <a:avLst/>
          </a:prstGeom>
          <a:noFill/>
        </p:spPr>
        <p:txBody>
          <a:bodyPr wrap="none" rtlCol="0">
            <a:spAutoFit/>
          </a:bodyPr>
          <a:lstStyle/>
          <a:p>
            <a:r>
              <a:rPr lang="en-US" altLang="ko-KR" dirty="0"/>
              <a:t>Activity + Individual#</a:t>
            </a:r>
            <a:endParaRPr lang="ko-KR" altLang="en-US" dirty="0"/>
          </a:p>
        </p:txBody>
      </p:sp>
      <p:sp>
        <p:nvSpPr>
          <p:cNvPr id="16" name="Rectangle: Rounded Corners 15">
            <a:extLst>
              <a:ext uri="{FF2B5EF4-FFF2-40B4-BE49-F238E27FC236}">
                <a16:creationId xmlns:a16="http://schemas.microsoft.com/office/drawing/2014/main" id="{6500C004-FF19-D766-A941-3AE86F394486}"/>
              </a:ext>
            </a:extLst>
          </p:cNvPr>
          <p:cNvSpPr/>
          <p:nvPr/>
        </p:nvSpPr>
        <p:spPr>
          <a:xfrm>
            <a:off x="2663811" y="1461748"/>
            <a:ext cx="1605491" cy="20939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Straight Arrow Connector 16">
            <a:extLst>
              <a:ext uri="{FF2B5EF4-FFF2-40B4-BE49-F238E27FC236}">
                <a16:creationId xmlns:a16="http://schemas.microsoft.com/office/drawing/2014/main" id="{2BEB952D-26F3-A3FD-378F-950F3DFABD66}"/>
              </a:ext>
            </a:extLst>
          </p:cNvPr>
          <p:cNvCxnSpPr>
            <a:cxnSpLocks/>
            <a:stCxn id="16" idx="3"/>
          </p:cNvCxnSpPr>
          <p:nvPr/>
        </p:nvCxnSpPr>
        <p:spPr>
          <a:xfrm>
            <a:off x="4269302" y="1566447"/>
            <a:ext cx="39787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4EEA058-3415-3861-A4F3-F94DB28CB8A4}"/>
              </a:ext>
            </a:extLst>
          </p:cNvPr>
          <p:cNvSpPr txBox="1"/>
          <p:nvPr/>
        </p:nvSpPr>
        <p:spPr>
          <a:xfrm>
            <a:off x="8248092" y="1381822"/>
            <a:ext cx="2737994" cy="369332"/>
          </a:xfrm>
          <a:prstGeom prst="rect">
            <a:avLst/>
          </a:prstGeom>
          <a:noFill/>
        </p:spPr>
        <p:txBody>
          <a:bodyPr wrap="none" rtlCol="0">
            <a:spAutoFit/>
          </a:bodyPr>
          <a:lstStyle/>
          <a:p>
            <a:r>
              <a:rPr lang="en-US" altLang="ko-KR" dirty="0"/>
              <a:t>Annotation : Max velocity</a:t>
            </a:r>
            <a:endParaRPr lang="ko-KR" altLang="en-US" dirty="0"/>
          </a:p>
        </p:txBody>
      </p:sp>
      <p:sp>
        <p:nvSpPr>
          <p:cNvPr id="20" name="Rectangle: Rounded Corners 19">
            <a:extLst>
              <a:ext uri="{FF2B5EF4-FFF2-40B4-BE49-F238E27FC236}">
                <a16:creationId xmlns:a16="http://schemas.microsoft.com/office/drawing/2014/main" id="{F02D8E6C-86D0-6D31-95AC-1120EED9E0C0}"/>
              </a:ext>
            </a:extLst>
          </p:cNvPr>
          <p:cNvSpPr/>
          <p:nvPr/>
        </p:nvSpPr>
        <p:spPr>
          <a:xfrm>
            <a:off x="2663811" y="2271923"/>
            <a:ext cx="1605491" cy="20939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Straight Arrow Connector 20">
            <a:extLst>
              <a:ext uri="{FF2B5EF4-FFF2-40B4-BE49-F238E27FC236}">
                <a16:creationId xmlns:a16="http://schemas.microsoft.com/office/drawing/2014/main" id="{2BEC6ACE-6906-BC15-C747-7CE31D28A839}"/>
              </a:ext>
            </a:extLst>
          </p:cNvPr>
          <p:cNvCxnSpPr>
            <a:cxnSpLocks/>
            <a:stCxn id="20" idx="3"/>
          </p:cNvCxnSpPr>
          <p:nvPr/>
        </p:nvCxnSpPr>
        <p:spPr>
          <a:xfrm>
            <a:off x="4269302" y="2376622"/>
            <a:ext cx="39787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4FFA19A-413D-CF84-682F-246E9C2ABA37}"/>
              </a:ext>
            </a:extLst>
          </p:cNvPr>
          <p:cNvSpPr txBox="1"/>
          <p:nvPr/>
        </p:nvSpPr>
        <p:spPr>
          <a:xfrm>
            <a:off x="8248092" y="2191955"/>
            <a:ext cx="1902572" cy="369332"/>
          </a:xfrm>
          <a:prstGeom prst="rect">
            <a:avLst/>
          </a:prstGeom>
          <a:noFill/>
        </p:spPr>
        <p:txBody>
          <a:bodyPr wrap="none" rtlCol="0">
            <a:spAutoFit/>
          </a:bodyPr>
          <a:lstStyle/>
          <a:p>
            <a:r>
              <a:rPr lang="en-US" altLang="ko-KR" dirty="0"/>
              <a:t>Average Velocity</a:t>
            </a:r>
            <a:endParaRPr lang="ko-KR" altLang="en-US" dirty="0"/>
          </a:p>
        </p:txBody>
      </p:sp>
      <p:sp>
        <p:nvSpPr>
          <p:cNvPr id="23" name="Rectangle: Rounded Corners 22">
            <a:extLst>
              <a:ext uri="{FF2B5EF4-FFF2-40B4-BE49-F238E27FC236}">
                <a16:creationId xmlns:a16="http://schemas.microsoft.com/office/drawing/2014/main" id="{D9E803E9-7FFD-B75A-577A-0CD621FA8C3C}"/>
              </a:ext>
            </a:extLst>
          </p:cNvPr>
          <p:cNvSpPr/>
          <p:nvPr/>
        </p:nvSpPr>
        <p:spPr>
          <a:xfrm>
            <a:off x="6183725" y="3098270"/>
            <a:ext cx="1605491" cy="33072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Straight Arrow Connector 23">
            <a:extLst>
              <a:ext uri="{FF2B5EF4-FFF2-40B4-BE49-F238E27FC236}">
                <a16:creationId xmlns:a16="http://schemas.microsoft.com/office/drawing/2014/main" id="{87666F64-BD44-7641-09A3-A3E1F19CADD3}"/>
              </a:ext>
            </a:extLst>
          </p:cNvPr>
          <p:cNvCxnSpPr>
            <a:cxnSpLocks/>
            <a:stCxn id="23" idx="3"/>
          </p:cNvCxnSpPr>
          <p:nvPr/>
        </p:nvCxnSpPr>
        <p:spPr>
          <a:xfrm>
            <a:off x="7789216" y="3263635"/>
            <a:ext cx="4588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1B64F54-E7B6-7567-DB40-45397E12001D}"/>
              </a:ext>
            </a:extLst>
          </p:cNvPr>
          <p:cNvSpPr txBox="1"/>
          <p:nvPr/>
        </p:nvSpPr>
        <p:spPr>
          <a:xfrm>
            <a:off x="8248092" y="3044695"/>
            <a:ext cx="3606565" cy="369332"/>
          </a:xfrm>
          <a:prstGeom prst="rect">
            <a:avLst/>
          </a:prstGeom>
          <a:noFill/>
        </p:spPr>
        <p:txBody>
          <a:bodyPr wrap="none" rtlCol="0">
            <a:spAutoFit/>
          </a:bodyPr>
          <a:lstStyle/>
          <a:p>
            <a:r>
              <a:rPr lang="en-US" altLang="ko-KR" dirty="0"/>
              <a:t>Annotation : Dominant Freq / Amp</a:t>
            </a:r>
          </a:p>
        </p:txBody>
      </p:sp>
    </p:spTree>
    <p:extLst>
      <p:ext uri="{BB962C8B-B14F-4D97-AF65-F5344CB8AC3E}">
        <p14:creationId xmlns:p14="http://schemas.microsoft.com/office/powerpoint/2010/main" val="3104682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B4D5-9BF9-1F28-0FBC-0BFB988B39A1}"/>
              </a:ext>
            </a:extLst>
          </p:cNvPr>
          <p:cNvSpPr>
            <a:spLocks noGrp="1"/>
          </p:cNvSpPr>
          <p:nvPr>
            <p:ph type="title"/>
          </p:nvPr>
        </p:nvSpPr>
        <p:spPr>
          <a:xfrm>
            <a:off x="838200" y="134303"/>
            <a:ext cx="10515600" cy="521537"/>
          </a:xfrm>
        </p:spPr>
        <p:txBody>
          <a:bodyPr anchor="t"/>
          <a:lstStyle/>
          <a:p>
            <a:r>
              <a:rPr lang="en-US" altLang="ko-KR" dirty="0"/>
              <a:t>Adding features</a:t>
            </a:r>
            <a:endParaRPr lang="en-US" dirty="0"/>
          </a:p>
        </p:txBody>
      </p:sp>
      <p:sp>
        <p:nvSpPr>
          <p:cNvPr id="4" name="Date Placeholder 3">
            <a:extLst>
              <a:ext uri="{FF2B5EF4-FFF2-40B4-BE49-F238E27FC236}">
                <a16:creationId xmlns:a16="http://schemas.microsoft.com/office/drawing/2014/main" id="{3103153B-F7EC-25AB-03CA-798C8C51E37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A100522-DE85-5BBF-7B5C-5BCE4050328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8460358-4E8D-CED5-DF7D-A1A956CC924D}"/>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11" name="Picture 10">
            <a:extLst>
              <a:ext uri="{FF2B5EF4-FFF2-40B4-BE49-F238E27FC236}">
                <a16:creationId xmlns:a16="http://schemas.microsoft.com/office/drawing/2014/main" id="{727C46F5-E067-74CE-7CF5-BBC4CD19DD56}"/>
              </a:ext>
            </a:extLst>
          </p:cNvPr>
          <p:cNvPicPr>
            <a:picLocks noChangeAspect="1"/>
          </p:cNvPicPr>
          <p:nvPr/>
        </p:nvPicPr>
        <p:blipFill>
          <a:blip r:embed="rId2"/>
          <a:stretch>
            <a:fillRect/>
          </a:stretch>
        </p:blipFill>
        <p:spPr>
          <a:xfrm>
            <a:off x="6965729" y="1371600"/>
            <a:ext cx="4009009" cy="3912552"/>
          </a:xfrm>
          <a:prstGeom prst="rect">
            <a:avLst/>
          </a:prstGeom>
        </p:spPr>
      </p:pic>
      <p:pic>
        <p:nvPicPr>
          <p:cNvPr id="15" name="Picture 14">
            <a:extLst>
              <a:ext uri="{FF2B5EF4-FFF2-40B4-BE49-F238E27FC236}">
                <a16:creationId xmlns:a16="http://schemas.microsoft.com/office/drawing/2014/main" id="{D31A9500-FDA9-FB49-792B-2F4DC8F44FB9}"/>
              </a:ext>
            </a:extLst>
          </p:cNvPr>
          <p:cNvPicPr>
            <a:picLocks noChangeAspect="1"/>
          </p:cNvPicPr>
          <p:nvPr/>
        </p:nvPicPr>
        <p:blipFill>
          <a:blip r:embed="rId3"/>
          <a:stretch>
            <a:fillRect/>
          </a:stretch>
        </p:blipFill>
        <p:spPr>
          <a:xfrm>
            <a:off x="4886144" y="2170537"/>
            <a:ext cx="733527" cy="3019846"/>
          </a:xfrm>
          <a:prstGeom prst="rect">
            <a:avLst/>
          </a:prstGeom>
        </p:spPr>
      </p:pic>
      <p:pic>
        <p:nvPicPr>
          <p:cNvPr id="27" name="Picture 26">
            <a:extLst>
              <a:ext uri="{FF2B5EF4-FFF2-40B4-BE49-F238E27FC236}">
                <a16:creationId xmlns:a16="http://schemas.microsoft.com/office/drawing/2014/main" id="{07A3AD8F-502C-B470-4D38-50EB519EB9F8}"/>
              </a:ext>
            </a:extLst>
          </p:cNvPr>
          <p:cNvPicPr>
            <a:picLocks noChangeAspect="1"/>
          </p:cNvPicPr>
          <p:nvPr/>
        </p:nvPicPr>
        <p:blipFill>
          <a:blip r:embed="rId4"/>
          <a:stretch>
            <a:fillRect/>
          </a:stretch>
        </p:blipFill>
        <p:spPr>
          <a:xfrm>
            <a:off x="5932178" y="1371600"/>
            <a:ext cx="625013" cy="3270269"/>
          </a:xfrm>
          <a:prstGeom prst="rect">
            <a:avLst/>
          </a:prstGeom>
        </p:spPr>
      </p:pic>
      <p:sp>
        <p:nvSpPr>
          <p:cNvPr id="30" name="Rectangle: Rounded Corners 29">
            <a:extLst>
              <a:ext uri="{FF2B5EF4-FFF2-40B4-BE49-F238E27FC236}">
                <a16:creationId xmlns:a16="http://schemas.microsoft.com/office/drawing/2014/main" id="{3C85C838-3B3C-E2C7-436C-6D852E1709FC}"/>
              </a:ext>
            </a:extLst>
          </p:cNvPr>
          <p:cNvSpPr/>
          <p:nvPr/>
        </p:nvSpPr>
        <p:spPr>
          <a:xfrm>
            <a:off x="4886144" y="2170537"/>
            <a:ext cx="615496" cy="22047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Straight Arrow Connector 30">
            <a:extLst>
              <a:ext uri="{FF2B5EF4-FFF2-40B4-BE49-F238E27FC236}">
                <a16:creationId xmlns:a16="http://schemas.microsoft.com/office/drawing/2014/main" id="{755406A6-C9C5-1E6E-C63E-381C6DCF538F}"/>
              </a:ext>
            </a:extLst>
          </p:cNvPr>
          <p:cNvCxnSpPr>
            <a:cxnSpLocks/>
            <a:stCxn id="30" idx="3"/>
          </p:cNvCxnSpPr>
          <p:nvPr/>
        </p:nvCxnSpPr>
        <p:spPr>
          <a:xfrm>
            <a:off x="5501640" y="2280777"/>
            <a:ext cx="4085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7DBFB621-175D-2C31-7E6D-9F5D2FA0113C}"/>
              </a:ext>
            </a:extLst>
          </p:cNvPr>
          <p:cNvSpPr/>
          <p:nvPr/>
        </p:nvSpPr>
        <p:spPr>
          <a:xfrm>
            <a:off x="5910179" y="1396375"/>
            <a:ext cx="647011" cy="324549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Straight Arrow Connector 35">
            <a:extLst>
              <a:ext uri="{FF2B5EF4-FFF2-40B4-BE49-F238E27FC236}">
                <a16:creationId xmlns:a16="http://schemas.microsoft.com/office/drawing/2014/main" id="{6F7248F1-ADF7-6ACA-CECC-DB6EFB3DF179}"/>
              </a:ext>
            </a:extLst>
          </p:cNvPr>
          <p:cNvCxnSpPr>
            <a:cxnSpLocks/>
          </p:cNvCxnSpPr>
          <p:nvPr/>
        </p:nvCxnSpPr>
        <p:spPr>
          <a:xfrm>
            <a:off x="6557190" y="2260314"/>
            <a:ext cx="4085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C3120F3-9EB2-AEC3-C2BA-40F36E1D7C19}"/>
              </a:ext>
            </a:extLst>
          </p:cNvPr>
          <p:cNvSpPr/>
          <p:nvPr/>
        </p:nvSpPr>
        <p:spPr>
          <a:xfrm>
            <a:off x="6984180" y="1573849"/>
            <a:ext cx="4009009" cy="130651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49D2FF75-0D1C-B58D-F3D8-E650AA602293}"/>
              </a:ext>
            </a:extLst>
          </p:cNvPr>
          <p:cNvSpPr txBox="1"/>
          <p:nvPr/>
        </p:nvSpPr>
        <p:spPr>
          <a:xfrm>
            <a:off x="965024" y="1033383"/>
            <a:ext cx="6097554" cy="369332"/>
          </a:xfrm>
          <a:prstGeom prst="rect">
            <a:avLst/>
          </a:prstGeom>
          <a:noFill/>
        </p:spPr>
        <p:txBody>
          <a:bodyPr wrap="square">
            <a:spAutoFit/>
          </a:bodyPr>
          <a:lstStyle/>
          <a:p>
            <a:r>
              <a:rPr lang="en-US" sz="1800" dirty="0"/>
              <a:t>Automated </a:t>
            </a:r>
            <a:r>
              <a:rPr lang="en-US" sz="1800" dirty="0">
                <a:solidFill>
                  <a:srgbClr val="0070C0"/>
                </a:solidFill>
              </a:rPr>
              <a:t>creatio</a:t>
            </a:r>
            <a:r>
              <a:rPr lang="en-US" dirty="0">
                <a:solidFill>
                  <a:srgbClr val="0070C0"/>
                </a:solidFill>
              </a:rPr>
              <a:t>n</a:t>
            </a:r>
            <a:r>
              <a:rPr lang="en-US" dirty="0"/>
              <a:t> for each dataset</a:t>
            </a:r>
            <a:endParaRPr lang="en-US" sz="1800" dirty="0"/>
          </a:p>
        </p:txBody>
      </p:sp>
    </p:spTree>
    <p:extLst>
      <p:ext uri="{BB962C8B-B14F-4D97-AF65-F5344CB8AC3E}">
        <p14:creationId xmlns:p14="http://schemas.microsoft.com/office/powerpoint/2010/main" val="281095698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Win32_SL_V5" id="{DBE773F4-03EF-460F-8123-2ED25579554B}" vid="{FED336E3-054A-486F-8CDB-8815D6B39C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76A8F61-3FE0-4499-9D74-D8DA5DD8FD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CBB7AC-E012-4960-B083-33C7C7C0C8C8}">
  <ds:schemaRefs>
    <ds:schemaRef ds:uri="http://schemas.microsoft.com/sharepoint/v3/contenttype/forms"/>
  </ds:schemaRefs>
</ds:datastoreItem>
</file>

<file path=customXml/itemProps3.xml><?xml version="1.0" encoding="utf-8"?>
<ds:datastoreItem xmlns:ds="http://schemas.openxmlformats.org/officeDocument/2006/customXml" ds:itemID="{CA05327A-3F11-4B74-87F2-F91762B92A4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{2637279F-FA6D-48DE-B514-075FA535DAB8}tf67328976_win32</Template>
  <TotalTime>404</TotalTime>
  <Words>1833</Words>
  <Application>Microsoft Office PowerPoint</Application>
  <PresentationFormat>Widescreen</PresentationFormat>
  <Paragraphs>191</Paragraphs>
  <Slides>15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Helvetica Neue</vt:lpstr>
      <vt:lpstr>inherit</vt:lpstr>
      <vt:lpstr>Söhne</vt:lpstr>
      <vt:lpstr>Arial</vt:lpstr>
      <vt:lpstr>Calibri</vt:lpstr>
      <vt:lpstr>Tenorite</vt:lpstr>
      <vt:lpstr>Times New Roman</vt:lpstr>
      <vt:lpstr>Custom</vt:lpstr>
      <vt:lpstr>PRESENTATION TITLE</vt:lpstr>
      <vt:lpstr>TIMELINE</vt:lpstr>
      <vt:lpstr>PowerPoint Presentation</vt:lpstr>
      <vt:lpstr>Explain about dataset</vt:lpstr>
      <vt:lpstr>PowerPoint Presentation</vt:lpstr>
      <vt:lpstr>PowerPoint Presentation</vt:lpstr>
      <vt:lpstr>PowerPoint Presentation</vt:lpstr>
      <vt:lpstr>Adding features</vt:lpstr>
      <vt:lpstr>Adding features</vt:lpstr>
      <vt:lpstr>AGENDA</vt:lpstr>
      <vt:lpstr>What can I do with this dataset</vt:lpstr>
      <vt:lpstr>INTRODUCTION</vt:lpstr>
      <vt:lpstr>PRIMARY GOALS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HEEMIN YANG</dc:creator>
  <cp:lastModifiedBy>HEEMIN YANG</cp:lastModifiedBy>
  <cp:revision>20</cp:revision>
  <dcterms:created xsi:type="dcterms:W3CDTF">2023-10-22T19:37:05Z</dcterms:created>
  <dcterms:modified xsi:type="dcterms:W3CDTF">2023-10-24T22:21:45Z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